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87" r:id="rId4"/>
  </p:sldMasterIdLst>
  <p:notesMasterIdLst>
    <p:notesMasterId r:id="rId20"/>
  </p:notesMasterIdLst>
  <p:handoutMasterIdLst>
    <p:handoutMasterId r:id="rId21"/>
  </p:handoutMasterIdLst>
  <p:sldIdLst>
    <p:sldId id="258" r:id="rId5"/>
    <p:sldId id="335" r:id="rId6"/>
    <p:sldId id="336" r:id="rId7"/>
    <p:sldId id="337" r:id="rId8"/>
    <p:sldId id="338" r:id="rId9"/>
    <p:sldId id="339" r:id="rId10"/>
    <p:sldId id="340" r:id="rId11"/>
    <p:sldId id="341" r:id="rId12"/>
    <p:sldId id="342" r:id="rId13"/>
    <p:sldId id="343" r:id="rId14"/>
    <p:sldId id="344" r:id="rId15"/>
    <p:sldId id="345" r:id="rId16"/>
    <p:sldId id="346" r:id="rId17"/>
    <p:sldId id="347" r:id="rId18"/>
    <p:sldId id="348"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0" d="100"/>
          <a:sy n="80" d="100"/>
        </p:scale>
        <p:origin x="58" y="72"/>
      </p:cViewPr>
      <p:guideLst/>
    </p:cSldViewPr>
  </p:slideViewPr>
  <p:notesTextViewPr>
    <p:cViewPr>
      <p:scale>
        <a:sx n="1" d="1"/>
        <a:sy n="1" d="1"/>
      </p:scale>
      <p:origin x="0" y="0"/>
    </p:cViewPr>
  </p:notesTextViewPr>
  <p:notesViewPr>
    <p:cSldViewPr snapToGrid="0">
      <p:cViewPr varScale="1">
        <p:scale>
          <a:sx n="60" d="100"/>
          <a:sy n="60" d="100"/>
        </p:scale>
        <p:origin x="893" y="3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54ACDB4-642F-4F82-9C8D-2DC384BF8F2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9ABB06E6-7341-4F07-8285-8B35565B99C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1CC4456-0E88-4EB2-8FDA-8240F984B54A}" type="datetimeFigureOut">
              <a:rPr lang="en-US" smtClean="0"/>
              <a:t>2/25/2023</a:t>
            </a:fld>
            <a:endParaRPr lang="en-US"/>
          </a:p>
        </p:txBody>
      </p:sp>
      <p:sp>
        <p:nvSpPr>
          <p:cNvPr id="4" name="Footer Placeholder 3">
            <a:extLst>
              <a:ext uri="{FF2B5EF4-FFF2-40B4-BE49-F238E27FC236}">
                <a16:creationId xmlns:a16="http://schemas.microsoft.com/office/drawing/2014/main" id="{F2C88C94-6E7C-4506-82BE-23DAD04DCE1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45A5C082-911A-46EA-8DF6-A63F9F9E0A6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C3086C9-2826-46AE-BD8E-F12CB3F9C8B4}" type="slidenum">
              <a:rPr lang="en-US" smtClean="0"/>
              <a:t>‹#›</a:t>
            </a:fld>
            <a:endParaRPr lang="en-US"/>
          </a:p>
        </p:txBody>
      </p:sp>
    </p:spTree>
    <p:extLst>
      <p:ext uri="{BB962C8B-B14F-4D97-AF65-F5344CB8AC3E}">
        <p14:creationId xmlns:p14="http://schemas.microsoft.com/office/powerpoint/2010/main" val="187591032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E5E9994-CBF9-4364-B2D1-761774B9F53C}" type="datetimeFigureOut">
              <a:rPr lang="en-US" smtClean="0"/>
              <a:t>2/25/2023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AD0BC5-116C-42CF-8B28-245F66D50665}" type="slidenum">
              <a:rPr lang="en-US" smtClean="0"/>
              <a:t>‹#›</a:t>
            </a:fld>
            <a:endParaRPr lang="en-US" dirty="0"/>
          </a:p>
        </p:txBody>
      </p:sp>
    </p:spTree>
    <p:extLst>
      <p:ext uri="{BB962C8B-B14F-4D97-AF65-F5344CB8AC3E}">
        <p14:creationId xmlns:p14="http://schemas.microsoft.com/office/powerpoint/2010/main" val="24998189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AEE62B5-0727-4FE1-B35D-4CC400F0421B}" type="datetime1">
              <a:rPr lang="en-US" smtClean="0"/>
              <a:t>2/25/2023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506418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EE30329-BDC0-4E94-85A6-029919402EA5}" type="datetime1">
              <a:rPr lang="en-US" smtClean="0"/>
              <a:t>2/25/2023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2263987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2B72B49-901F-4A06-A293-97E642D291F1}" type="datetime1">
              <a:rPr lang="en-US" smtClean="0"/>
              <a:t>2/25/2023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216374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88B8AC0-DF40-478D-AC66-7E53B92DC39D}" type="datetime1">
              <a:rPr lang="en-US" smtClean="0"/>
              <a:t>2/25/2023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smtClean="0"/>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extLst>
      <p:ext uri="{BB962C8B-B14F-4D97-AF65-F5344CB8AC3E}">
        <p14:creationId xmlns:p14="http://schemas.microsoft.com/office/powerpoint/2010/main" val="4932580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350704E-628F-4B07-B462-FEAA60A43C6F}" type="datetime1">
              <a:rPr lang="en-US" smtClean="0"/>
              <a:t>2/25/2023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00472659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FDF3892-6A72-4732-B216-4C6AC1274CD7}" type="datetime1">
              <a:rPr lang="en-US" smtClean="0"/>
              <a:t>2/25/2023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1048271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AFB02B0-6B64-4F60-8B09-8996E3F912FC}" type="datetime1">
              <a:rPr lang="en-US" smtClean="0"/>
              <a:t>2/25/2023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3755534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6DF3EBD-7946-447F-81B7-F8E13B1E0F65}" type="datetime1">
              <a:rPr lang="en-US" smtClean="0"/>
              <a:t>2/25/2023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86582341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10E91673-9338-481D-B5F9-C19B4D8B220D}" type="datetime1">
              <a:rPr lang="en-US" smtClean="0"/>
              <a:t>2/25/2023</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2070703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8D29E9A-D780-446F-844A-BE267EEAD3AE}" type="datetime1">
              <a:rPr lang="en-US" smtClean="0"/>
              <a:t>2/25/2023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7277546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B7C910-909F-4D24-AD23-A62C7BD67FC7}" type="datetime1">
              <a:rPr lang="en-US" smtClean="0"/>
              <a:t>2/25/2023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4204784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FA83216-DF3C-46DB-A40A-96FF3C606000}" type="datetime1">
              <a:rPr lang="en-US" smtClean="0"/>
              <a:t>2/25/2023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8021225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13720A9-03EA-4B84-88A6-300F0BD51786}" type="datetime1">
              <a:rPr lang="en-US" smtClean="0"/>
              <a:t>2/25/2023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599892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F7BD0E-0FCD-4324-A628-FDB0CB3327DA}" type="datetime1">
              <a:rPr lang="en-US" smtClean="0"/>
              <a:t>2/25/2023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6054455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E392EC9E-8B9A-41EE-9BA7-24325F3A2FA7}" type="datetime1">
              <a:rPr lang="en-US" smtClean="0"/>
              <a:t>2/25/2023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179353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604F5E6-D73A-4AD2-857F-AF5620C48E9C}" type="datetime1">
              <a:rPr lang="en-US" smtClean="0"/>
              <a:t>2/25/2023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6285531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8F6E721-8DEF-49EB-A280-ECA7ED0AF9E9}" type="datetime1">
              <a:rPr lang="en-US" smtClean="0"/>
              <a:t>2/25/2023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6262493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81000">
              <a:schemeClr val="bg2">
                <a:tint val="96000"/>
                <a:shade val="100000"/>
                <a:hueMod val="92000"/>
                <a:satMod val="200000"/>
                <a:lumMod val="128000"/>
              </a:schemeClr>
            </a:gs>
            <a:gs pos="100000">
              <a:schemeClr val="bg2">
                <a:shade val="78000"/>
                <a:hueMod val="118000"/>
                <a:satMod val="120000"/>
                <a:lumMod val="69000"/>
              </a:schemeClr>
            </a:gs>
          </a:gsLst>
          <a:lin ang="9600000" scaled="0"/>
          <a:tileRect/>
        </a:gradFill>
        <a:effectLst/>
      </p:bgPr>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36947E68-D1AB-47D2-8C40-7F44C00C5B87}" type="datetime1">
              <a:rPr lang="en-US" smtClean="0"/>
              <a:t>2/25/2023</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062096071"/>
      </p:ext>
    </p:extLst>
  </p:cSld>
  <p:clrMap bg1="dk1" tx1="lt1" bg2="dk2" tx2="lt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 id="2147483700" r:id="rId13"/>
    <p:sldLayoutId id="2147483701" r:id="rId14"/>
    <p:sldLayoutId id="2147483702" r:id="rId15"/>
    <p:sldLayoutId id="2147483703" r:id="rId16"/>
    <p:sldLayoutId id="2147483704"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e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4.xml"/><Relationship Id="rId5" Type="http://schemas.openxmlformats.org/officeDocument/2006/relationships/image" Target="../media/image8.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4.xml"/><Relationship Id="rId5" Type="http://schemas.openxmlformats.org/officeDocument/2006/relationships/image" Target="../media/image9.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4.xml"/><Relationship Id="rId5" Type="http://schemas.openxmlformats.org/officeDocument/2006/relationships/image" Target="../media/image10.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4.xml"/><Relationship Id="rId5" Type="http://schemas.openxmlformats.org/officeDocument/2006/relationships/image" Target="../media/image11.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52BF570B-E60D-4481-9DA2-BE09A90D1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geometric abstract image">
            <a:extLst>
              <a:ext uri="{FF2B5EF4-FFF2-40B4-BE49-F238E27FC236}">
                <a16:creationId xmlns:a16="http://schemas.microsoft.com/office/drawing/2014/main" id="{1F6EA444-CCD5-43A4-848C-62DE7C63DDF9}"/>
              </a:ext>
              <a:ext uri="{C183D7F6-B498-43B3-948B-1728B52AA6E4}">
                <adec:decorative xmlns:adec="http://schemas.microsoft.com/office/drawing/2017/decorative" val="0"/>
              </a:ext>
            </a:extLst>
          </p:cNvPr>
          <p:cNvPicPr>
            <a:picLocks noChangeAspect="1"/>
          </p:cNvPicPr>
          <p:nvPr/>
        </p:nvPicPr>
        <p:blipFill rotWithShape="1">
          <a:blip r:embed="rId2">
            <a:duotone>
              <a:schemeClr val="bg2">
                <a:shade val="45000"/>
                <a:satMod val="135000"/>
              </a:schemeClr>
              <a:prstClr val="white"/>
            </a:duotone>
            <a:alphaModFix amt="41000"/>
          </a:blip>
          <a:srcRect t="7808" r="9091" b="12911"/>
          <a:stretch/>
        </p:blipFill>
        <p:spPr>
          <a:xfrm>
            <a:off x="-3176" y="10"/>
            <a:ext cx="12192000" cy="6857991"/>
          </a:xfrm>
          <a:prstGeom prst="rect">
            <a:avLst/>
          </a:prstGeom>
        </p:spPr>
      </p:pic>
      <p:sp>
        <p:nvSpPr>
          <p:cNvPr id="16" name="Rectangle 15">
            <a:extLst>
              <a:ext uri="{FF2B5EF4-FFF2-40B4-BE49-F238E27FC236}">
                <a16:creationId xmlns:a16="http://schemas.microsoft.com/office/drawing/2014/main" id="{38321F7C-3441-47D4-89EC-F6C7FF3B2A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CF6AF5ED-FC20-4831-8454-D57E6A498BE8}"/>
              </a:ext>
            </a:extLst>
          </p:cNvPr>
          <p:cNvSpPr>
            <a:spLocks noGrp="1"/>
          </p:cNvSpPr>
          <p:nvPr>
            <p:ph type="ctrTitle"/>
          </p:nvPr>
        </p:nvSpPr>
        <p:spPr>
          <a:xfrm>
            <a:off x="680322" y="4402667"/>
            <a:ext cx="8133478" cy="940240"/>
          </a:xfrm>
        </p:spPr>
        <p:txBody>
          <a:bodyPr>
            <a:normAutofit fontScale="90000"/>
          </a:bodyPr>
          <a:lstStyle/>
          <a:p>
            <a:r>
              <a:rPr lang="en-US" sz="4800" dirty="0"/>
              <a:t>Cyclistic Data Analysis Case Study</a:t>
            </a:r>
          </a:p>
        </p:txBody>
      </p:sp>
      <p:sp>
        <p:nvSpPr>
          <p:cNvPr id="3" name="Subtitle 2">
            <a:extLst>
              <a:ext uri="{FF2B5EF4-FFF2-40B4-BE49-F238E27FC236}">
                <a16:creationId xmlns:a16="http://schemas.microsoft.com/office/drawing/2014/main" id="{4129664F-1730-4E16-9129-9C058466EFC7}"/>
              </a:ext>
            </a:extLst>
          </p:cNvPr>
          <p:cNvSpPr>
            <a:spLocks noGrp="1"/>
          </p:cNvSpPr>
          <p:nvPr>
            <p:ph type="subTitle" idx="1"/>
          </p:nvPr>
        </p:nvSpPr>
        <p:spPr>
          <a:xfrm>
            <a:off x="680322" y="5342302"/>
            <a:ext cx="8133478" cy="406566"/>
          </a:xfrm>
        </p:spPr>
        <p:txBody>
          <a:bodyPr>
            <a:normAutofit/>
          </a:bodyPr>
          <a:lstStyle/>
          <a:p>
            <a:r>
              <a:rPr lang="en-US" sz="1800" dirty="0"/>
              <a:t>By Prince Williams</a:t>
            </a:r>
          </a:p>
        </p:txBody>
      </p:sp>
      <p:sp>
        <p:nvSpPr>
          <p:cNvPr id="18" name="Rectangle 17">
            <a:extLst>
              <a:ext uri="{FF2B5EF4-FFF2-40B4-BE49-F238E27FC236}">
                <a16:creationId xmlns:a16="http://schemas.microsoft.com/office/drawing/2014/main" id="{95FE5F6F-BF7C-44AD-9CEB-0A16A7DAED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Rectangle 19">
            <a:extLst>
              <a:ext uri="{FF2B5EF4-FFF2-40B4-BE49-F238E27FC236}">
                <a16:creationId xmlns:a16="http://schemas.microsoft.com/office/drawing/2014/main" id="{70614AF8-278F-429C-8560-C4C711BEEA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3975A3A9-46B2-434A-8D1C-E01B8B9DDB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176817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A88C160-F304-89AB-EDCE-9CCF577A3037}"/>
              </a:ext>
            </a:extLst>
          </p:cNvPr>
          <p:cNvSpPr>
            <a:spLocks noGrp="1"/>
          </p:cNvSpPr>
          <p:nvPr>
            <p:ph type="title"/>
          </p:nvPr>
        </p:nvSpPr>
        <p:spPr/>
        <p:txBody>
          <a:bodyPr/>
          <a:lstStyle/>
          <a:p>
            <a:r>
              <a:rPr lang="en-US" dirty="0"/>
              <a:t>The Gameplan</a:t>
            </a:r>
          </a:p>
        </p:txBody>
      </p:sp>
      <p:sp>
        <p:nvSpPr>
          <p:cNvPr id="6" name="Content Placeholder 5">
            <a:extLst>
              <a:ext uri="{FF2B5EF4-FFF2-40B4-BE49-F238E27FC236}">
                <a16:creationId xmlns:a16="http://schemas.microsoft.com/office/drawing/2014/main" id="{BE722C22-7656-0B44-B54A-9F97C3C6CC09}"/>
              </a:ext>
            </a:extLst>
          </p:cNvPr>
          <p:cNvSpPr>
            <a:spLocks noGrp="1"/>
          </p:cNvSpPr>
          <p:nvPr>
            <p:ph idx="1"/>
          </p:nvPr>
        </p:nvSpPr>
        <p:spPr/>
        <p:txBody>
          <a:bodyPr>
            <a:normAutofit/>
          </a:bodyPr>
          <a:lstStyle/>
          <a:p>
            <a:r>
              <a:rPr lang="en-US" sz="1800" b="0" i="0" u="none" strike="noStrike" dirty="0">
                <a:solidFill>
                  <a:srgbClr val="000000"/>
                </a:solidFill>
                <a:effectLst/>
                <a:latin typeface="Times New Roman" panose="02020603050405020304" pitchFamily="18" charset="0"/>
              </a:rPr>
              <a:t>In order to increase the number of casual users that you attract, you must first appeal and advertise towards casuals. </a:t>
            </a:r>
          </a:p>
          <a:p>
            <a:r>
              <a:rPr lang="en-US" sz="1800" b="0" i="0" u="none" strike="noStrike" dirty="0">
                <a:solidFill>
                  <a:srgbClr val="000000"/>
                </a:solidFill>
                <a:effectLst/>
                <a:latin typeface="Times New Roman" panose="02020603050405020304" pitchFamily="18" charset="0"/>
              </a:rPr>
              <a:t>Casuals like to ride during the weekends, so you can offer promotions that promote people to trying to use the service on the weekends</a:t>
            </a:r>
          </a:p>
          <a:p>
            <a:r>
              <a:rPr lang="en-US" sz="1800" dirty="0">
                <a:solidFill>
                  <a:srgbClr val="000000"/>
                </a:solidFill>
                <a:latin typeface="Times New Roman" panose="02020603050405020304" pitchFamily="18" charset="0"/>
              </a:rPr>
              <a:t>A</a:t>
            </a:r>
            <a:r>
              <a:rPr lang="en-US" sz="1800" b="0" i="0" u="none" strike="noStrike" dirty="0">
                <a:solidFill>
                  <a:srgbClr val="000000"/>
                </a:solidFill>
                <a:effectLst/>
                <a:latin typeface="Times New Roman" panose="02020603050405020304" pitchFamily="18" charset="0"/>
              </a:rPr>
              <a:t>dvertising in the spring and summer can help as well since people are more active after staying home for the colder months</a:t>
            </a:r>
          </a:p>
          <a:p>
            <a:r>
              <a:rPr lang="en-US" sz="1800" dirty="0">
                <a:solidFill>
                  <a:srgbClr val="000000"/>
                </a:solidFill>
                <a:latin typeface="Times New Roman" panose="02020603050405020304" pitchFamily="18" charset="0"/>
              </a:rPr>
              <a:t>However, </a:t>
            </a:r>
            <a:r>
              <a:rPr lang="en-US" sz="1800" b="0" i="0" u="none" strike="noStrike" dirty="0">
                <a:solidFill>
                  <a:srgbClr val="000000"/>
                </a:solidFill>
                <a:effectLst/>
                <a:latin typeface="Times New Roman" panose="02020603050405020304" pitchFamily="18" charset="0"/>
              </a:rPr>
              <a:t>to increase the number of members that you have, there needs to be something done about the amount of people that drop out at the second half of the year as well.</a:t>
            </a:r>
            <a:endParaRPr lang="en-US" sz="1800" dirty="0"/>
          </a:p>
        </p:txBody>
      </p:sp>
    </p:spTree>
    <p:extLst>
      <p:ext uri="{BB962C8B-B14F-4D97-AF65-F5344CB8AC3E}">
        <p14:creationId xmlns:p14="http://schemas.microsoft.com/office/powerpoint/2010/main" val="12447792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154F3-1AD7-7498-15F4-73B8C921E9B0}"/>
              </a:ext>
            </a:extLst>
          </p:cNvPr>
          <p:cNvSpPr>
            <a:spLocks noGrp="1"/>
          </p:cNvSpPr>
          <p:nvPr>
            <p:ph type="title"/>
          </p:nvPr>
        </p:nvSpPr>
        <p:spPr/>
        <p:txBody>
          <a:bodyPr/>
          <a:lstStyle/>
          <a:p>
            <a:r>
              <a:rPr lang="en-US" dirty="0"/>
              <a:t>Questions Revisited</a:t>
            </a:r>
          </a:p>
        </p:txBody>
      </p:sp>
      <p:sp>
        <p:nvSpPr>
          <p:cNvPr id="3" name="Content Placeholder 2">
            <a:extLst>
              <a:ext uri="{FF2B5EF4-FFF2-40B4-BE49-F238E27FC236}">
                <a16:creationId xmlns:a16="http://schemas.microsoft.com/office/drawing/2014/main" id="{990ED976-5E77-5EB9-71C2-7D73A5C3D06E}"/>
              </a:ext>
            </a:extLst>
          </p:cNvPr>
          <p:cNvSpPr>
            <a:spLocks noGrp="1"/>
          </p:cNvSpPr>
          <p:nvPr>
            <p:ph idx="1"/>
          </p:nvPr>
        </p:nvSpPr>
        <p:spPr/>
        <p:txBody>
          <a:bodyPr>
            <a:normAutofit/>
          </a:bodyPr>
          <a:lstStyle/>
          <a:p>
            <a:pPr marL="457200" indent="-457200">
              <a:buFont typeface="+mj-lt"/>
              <a:buAutoNum type="arabicPeriod"/>
            </a:pPr>
            <a:r>
              <a:rPr lang="en-US" b="0" i="0" u="none" strike="noStrike" dirty="0">
                <a:solidFill>
                  <a:srgbClr val="000000"/>
                </a:solidFill>
                <a:effectLst/>
                <a:latin typeface="Times New Roman" panose="02020603050405020304" pitchFamily="18" charset="0"/>
              </a:rPr>
              <a:t>How do annual members and casual riders use Cyclistic bikes differently? </a:t>
            </a:r>
          </a:p>
          <a:p>
            <a:r>
              <a:rPr lang="en-US" b="0" i="0" u="none" strike="noStrike" dirty="0">
                <a:solidFill>
                  <a:srgbClr val="000000"/>
                </a:solidFill>
                <a:effectLst/>
                <a:latin typeface="Times New Roman" panose="02020603050405020304" pitchFamily="18" charset="0"/>
              </a:rPr>
              <a:t>Members seem to like to use classic/electric models and ride for a shorter amount of time.</a:t>
            </a:r>
          </a:p>
          <a:p>
            <a:r>
              <a:rPr lang="en-US" b="0" i="0" u="none" strike="noStrike" dirty="0">
                <a:solidFill>
                  <a:srgbClr val="000000"/>
                </a:solidFill>
                <a:effectLst/>
                <a:latin typeface="Times New Roman" panose="02020603050405020304" pitchFamily="18" charset="0"/>
              </a:rPr>
              <a:t>Members like to use the service on weekdays meanwhile casual users use the service mostly on weekends. </a:t>
            </a:r>
          </a:p>
        </p:txBody>
      </p:sp>
    </p:spTree>
    <p:extLst>
      <p:ext uri="{BB962C8B-B14F-4D97-AF65-F5344CB8AC3E}">
        <p14:creationId xmlns:p14="http://schemas.microsoft.com/office/powerpoint/2010/main" val="15856538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399895-FC2F-B587-9B21-6BE02EB30D61}"/>
              </a:ext>
            </a:extLst>
          </p:cNvPr>
          <p:cNvSpPr>
            <a:spLocks noGrp="1"/>
          </p:cNvSpPr>
          <p:nvPr>
            <p:ph type="title"/>
          </p:nvPr>
        </p:nvSpPr>
        <p:spPr/>
        <p:txBody>
          <a:bodyPr/>
          <a:lstStyle/>
          <a:p>
            <a:r>
              <a:rPr lang="en-US" dirty="0"/>
              <a:t>Questions Revisited</a:t>
            </a:r>
          </a:p>
        </p:txBody>
      </p:sp>
      <p:sp>
        <p:nvSpPr>
          <p:cNvPr id="3" name="Content Placeholder 2">
            <a:extLst>
              <a:ext uri="{FF2B5EF4-FFF2-40B4-BE49-F238E27FC236}">
                <a16:creationId xmlns:a16="http://schemas.microsoft.com/office/drawing/2014/main" id="{55CD494A-B3D2-F0D5-1DE3-5168B94AD684}"/>
              </a:ext>
            </a:extLst>
          </p:cNvPr>
          <p:cNvSpPr>
            <a:spLocks noGrp="1"/>
          </p:cNvSpPr>
          <p:nvPr>
            <p:ph idx="1"/>
          </p:nvPr>
        </p:nvSpPr>
        <p:spPr/>
        <p:txBody>
          <a:bodyPr>
            <a:normAutofit/>
          </a:bodyPr>
          <a:lstStyle/>
          <a:p>
            <a:pPr marL="342900" indent="-342900">
              <a:buFont typeface="+mj-lt"/>
              <a:buAutoNum type="arabicPeriod" startAt="2"/>
            </a:pPr>
            <a:r>
              <a:rPr lang="en-US" b="0" i="0" u="none" strike="noStrike" dirty="0">
                <a:solidFill>
                  <a:srgbClr val="000000"/>
                </a:solidFill>
                <a:effectLst/>
                <a:latin typeface="Times New Roman" panose="02020603050405020304" pitchFamily="18" charset="0"/>
              </a:rPr>
              <a:t>Why would casual riders buy Cyclistic annual memberships? </a:t>
            </a:r>
          </a:p>
          <a:p>
            <a:r>
              <a:rPr lang="en-US" b="0" i="0" u="none" strike="noStrike" dirty="0">
                <a:solidFill>
                  <a:srgbClr val="000000"/>
                </a:solidFill>
                <a:effectLst/>
                <a:latin typeface="Times New Roman" panose="02020603050405020304" pitchFamily="18" charset="0"/>
              </a:rPr>
              <a:t>One reason why </a:t>
            </a:r>
            <a:r>
              <a:rPr lang="en-US" b="0" i="0" u="none" strike="noStrike" dirty="0" err="1">
                <a:solidFill>
                  <a:srgbClr val="000000"/>
                </a:solidFill>
                <a:effectLst/>
                <a:latin typeface="Times New Roman" panose="02020603050405020304" pitchFamily="18" charset="0"/>
              </a:rPr>
              <a:t>cyclistic</a:t>
            </a:r>
            <a:r>
              <a:rPr lang="en-US" b="0" i="0" u="none" strike="noStrike" dirty="0">
                <a:solidFill>
                  <a:srgbClr val="000000"/>
                </a:solidFill>
                <a:effectLst/>
                <a:latin typeface="Times New Roman" panose="02020603050405020304" pitchFamily="18" charset="0"/>
              </a:rPr>
              <a:t> riders buy annual memberships might be because the price difference makes sense to them.</a:t>
            </a:r>
          </a:p>
          <a:p>
            <a:r>
              <a:rPr lang="en-US" b="0" i="0" u="none" strike="noStrike" dirty="0">
                <a:solidFill>
                  <a:srgbClr val="000000"/>
                </a:solidFill>
                <a:effectLst/>
                <a:latin typeface="Times New Roman" panose="02020603050405020304" pitchFamily="18" charset="0"/>
              </a:rPr>
              <a:t> Another reason is that they are able to take advantage of benefits that a annual membership offers them more than just staying a casual. </a:t>
            </a:r>
          </a:p>
          <a:p>
            <a:r>
              <a:rPr lang="en-US" b="0" i="0" u="none" strike="noStrike" dirty="0">
                <a:solidFill>
                  <a:srgbClr val="000000"/>
                </a:solidFill>
                <a:effectLst/>
                <a:latin typeface="Times New Roman" panose="02020603050405020304" pitchFamily="18" charset="0"/>
              </a:rPr>
              <a:t>Commute might be easier on bikes which allows people to save money while still having reliable transportation.</a:t>
            </a:r>
          </a:p>
        </p:txBody>
      </p:sp>
    </p:spTree>
    <p:extLst>
      <p:ext uri="{BB962C8B-B14F-4D97-AF65-F5344CB8AC3E}">
        <p14:creationId xmlns:p14="http://schemas.microsoft.com/office/powerpoint/2010/main" val="23400639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70FAE8-3AFC-CDB0-A869-4B7187C9BB4E}"/>
              </a:ext>
            </a:extLst>
          </p:cNvPr>
          <p:cNvSpPr>
            <a:spLocks noGrp="1"/>
          </p:cNvSpPr>
          <p:nvPr>
            <p:ph type="title"/>
          </p:nvPr>
        </p:nvSpPr>
        <p:spPr/>
        <p:txBody>
          <a:bodyPr/>
          <a:lstStyle/>
          <a:p>
            <a:r>
              <a:rPr lang="en-US" dirty="0"/>
              <a:t>Questions Revisited</a:t>
            </a:r>
          </a:p>
        </p:txBody>
      </p:sp>
      <p:sp>
        <p:nvSpPr>
          <p:cNvPr id="3" name="Content Placeholder 2">
            <a:extLst>
              <a:ext uri="{FF2B5EF4-FFF2-40B4-BE49-F238E27FC236}">
                <a16:creationId xmlns:a16="http://schemas.microsoft.com/office/drawing/2014/main" id="{FDF43E16-FF39-93ED-EB45-B04BC8CE12F1}"/>
              </a:ext>
            </a:extLst>
          </p:cNvPr>
          <p:cNvSpPr>
            <a:spLocks noGrp="1"/>
          </p:cNvSpPr>
          <p:nvPr>
            <p:ph idx="1"/>
          </p:nvPr>
        </p:nvSpPr>
        <p:spPr/>
        <p:txBody>
          <a:bodyPr>
            <a:normAutofit/>
          </a:bodyPr>
          <a:lstStyle/>
          <a:p>
            <a:pPr marL="457200" indent="-457200">
              <a:buFont typeface="+mj-lt"/>
              <a:buAutoNum type="arabicPeriod" startAt="3"/>
            </a:pPr>
            <a:r>
              <a:rPr lang="en-US" b="0" i="0" u="none" strike="noStrike" dirty="0">
                <a:solidFill>
                  <a:srgbClr val="000000"/>
                </a:solidFill>
                <a:effectLst/>
                <a:latin typeface="Times New Roman" panose="02020603050405020304" pitchFamily="18" charset="0"/>
              </a:rPr>
              <a:t>How can Cyclistic use digital media to influence casual riders to become members?</a:t>
            </a:r>
          </a:p>
          <a:p>
            <a:r>
              <a:rPr lang="en-US" b="0" i="0" u="none" strike="noStrike" dirty="0" err="1">
                <a:solidFill>
                  <a:srgbClr val="000000"/>
                </a:solidFill>
                <a:effectLst/>
                <a:latin typeface="Times New Roman" panose="02020603050405020304" pitchFamily="18" charset="0"/>
              </a:rPr>
              <a:t>Cyclcistic</a:t>
            </a:r>
            <a:r>
              <a:rPr lang="en-US" b="0" i="0" u="none" strike="noStrike" dirty="0">
                <a:solidFill>
                  <a:srgbClr val="000000"/>
                </a:solidFill>
                <a:effectLst/>
                <a:latin typeface="Times New Roman" panose="02020603050405020304" pitchFamily="18" charset="0"/>
              </a:rPr>
              <a:t> can capitalize on the time leading to months where they are popular to launch an ad campaign to promote their product and get as many eyes on it as possible.</a:t>
            </a:r>
            <a:endParaRPr lang="en-US" dirty="0">
              <a:solidFill>
                <a:srgbClr val="000000"/>
              </a:solidFill>
              <a:latin typeface="Times New Roman" panose="02020603050405020304" pitchFamily="18" charset="0"/>
            </a:endParaRPr>
          </a:p>
          <a:p>
            <a:r>
              <a:rPr lang="en-US" b="0" i="0" u="none" strike="noStrike" dirty="0">
                <a:solidFill>
                  <a:srgbClr val="000000"/>
                </a:solidFill>
                <a:effectLst/>
                <a:latin typeface="Times New Roman" panose="02020603050405020304" pitchFamily="18" charset="0"/>
              </a:rPr>
              <a:t>Many people like to get out and ride on the weekends during the spring/summer, so appealing to their sensibilities can provide for a big boost to the casual user base.</a:t>
            </a:r>
            <a:endParaRPr lang="en-US" dirty="0"/>
          </a:p>
        </p:txBody>
      </p:sp>
    </p:spTree>
    <p:extLst>
      <p:ext uri="{BB962C8B-B14F-4D97-AF65-F5344CB8AC3E}">
        <p14:creationId xmlns:p14="http://schemas.microsoft.com/office/powerpoint/2010/main" val="27099825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52B64F-7963-C6F0-F5D7-26C99A9D9E98}"/>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426CA617-4029-7719-DF4E-AB4BFDA0591F}"/>
              </a:ext>
            </a:extLst>
          </p:cNvPr>
          <p:cNvSpPr>
            <a:spLocks noGrp="1"/>
          </p:cNvSpPr>
          <p:nvPr>
            <p:ph idx="1"/>
          </p:nvPr>
        </p:nvSpPr>
        <p:spPr/>
        <p:txBody>
          <a:bodyPr/>
          <a:lstStyle/>
          <a:p>
            <a:r>
              <a:rPr lang="en-US" sz="1800" b="0" i="0" u="none" strike="noStrike" dirty="0">
                <a:solidFill>
                  <a:srgbClr val="000000"/>
                </a:solidFill>
                <a:effectLst/>
                <a:latin typeface="Times New Roman" panose="02020603050405020304" pitchFamily="18" charset="0"/>
              </a:rPr>
              <a:t> </a:t>
            </a:r>
            <a:r>
              <a:rPr lang="en-US" b="0" i="0" u="none" strike="noStrike" dirty="0">
                <a:solidFill>
                  <a:srgbClr val="000000"/>
                </a:solidFill>
                <a:effectLst/>
                <a:latin typeface="Times New Roman" panose="02020603050405020304" pitchFamily="18" charset="0"/>
              </a:rPr>
              <a:t>We need to focus on growing the amount of casual users we have while increasing the retention rates of our current members.</a:t>
            </a:r>
          </a:p>
          <a:p>
            <a:r>
              <a:rPr lang="en-US" b="0" i="0" u="none" strike="noStrike" dirty="0">
                <a:solidFill>
                  <a:srgbClr val="000000"/>
                </a:solidFill>
                <a:effectLst/>
                <a:latin typeface="Times New Roman" panose="02020603050405020304" pitchFamily="18" charset="0"/>
              </a:rPr>
              <a:t>Many casuals are weekend riders and annual members seem to enjoy riding on weekdays for the most part, so incorporating help for both can help the best of both worlds and improve the rider experience.</a:t>
            </a:r>
            <a:endParaRPr lang="en-US" dirty="0">
              <a:solidFill>
                <a:srgbClr val="000000"/>
              </a:solidFill>
              <a:latin typeface="Times New Roman" panose="02020603050405020304" pitchFamily="18" charset="0"/>
            </a:endParaRPr>
          </a:p>
          <a:p>
            <a:r>
              <a:rPr lang="en-US" b="0" i="0" u="none" strike="noStrike" dirty="0">
                <a:solidFill>
                  <a:srgbClr val="000000"/>
                </a:solidFill>
                <a:effectLst/>
                <a:latin typeface="Times New Roman" panose="02020603050405020304" pitchFamily="18" charset="0"/>
              </a:rPr>
              <a:t> Focusing on the peak months while minimizing droughts in user usage will be key in determining the future success of </a:t>
            </a:r>
            <a:r>
              <a:rPr lang="en-US" b="0" i="0" u="none" strike="noStrike" dirty="0" err="1">
                <a:solidFill>
                  <a:srgbClr val="000000"/>
                </a:solidFill>
                <a:effectLst/>
                <a:latin typeface="Times New Roman" panose="02020603050405020304" pitchFamily="18" charset="0"/>
              </a:rPr>
              <a:t>cyclistic</a:t>
            </a:r>
            <a:r>
              <a:rPr lang="en-US" b="0" i="0" u="none" strike="noStrike" dirty="0">
                <a:solidFill>
                  <a:srgbClr val="000000"/>
                </a:solidFill>
                <a:effectLst/>
                <a:latin typeface="Times New Roman" panose="02020603050405020304" pitchFamily="18" charset="0"/>
              </a:rPr>
              <a:t>.</a:t>
            </a:r>
          </a:p>
          <a:p>
            <a:endParaRPr lang="en-US" dirty="0"/>
          </a:p>
        </p:txBody>
      </p:sp>
    </p:spTree>
    <p:extLst>
      <p:ext uri="{BB962C8B-B14F-4D97-AF65-F5344CB8AC3E}">
        <p14:creationId xmlns:p14="http://schemas.microsoft.com/office/powerpoint/2010/main" val="31965887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89000">
              <a:schemeClr val="accent1"/>
            </a:gs>
            <a:gs pos="100000">
              <a:schemeClr val="tx2">
                <a:lumMod val="90000"/>
              </a:schemeClr>
            </a:gs>
          </a:gsLst>
          <a:lin ang="2520000" scaled="0"/>
        </a:gra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87C031CB-DEB3-405F-9996-5322C24A6A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92031F0E-C3FA-4DAF-BD13-4AC665CFF0F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4" name="Picture 13">
            <a:extLst>
              <a:ext uri="{FF2B5EF4-FFF2-40B4-BE49-F238E27FC236}">
                <a16:creationId xmlns:a16="http://schemas.microsoft.com/office/drawing/2014/main" id="{BE685C68-BF28-4330-A4FE-33ABD88511A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5349629"/>
            <a:ext cx="11525954" cy="275942"/>
          </a:xfrm>
          <a:prstGeom prst="rect">
            <a:avLst/>
          </a:prstGeom>
        </p:spPr>
      </p:pic>
      <p:sp>
        <p:nvSpPr>
          <p:cNvPr id="16" name="Rectangle 15">
            <a:extLst>
              <a:ext uri="{FF2B5EF4-FFF2-40B4-BE49-F238E27FC236}">
                <a16:creationId xmlns:a16="http://schemas.microsoft.com/office/drawing/2014/main" id="{273350E1-40B5-47D9-8DDD-3C2A17B4B6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1" y="0"/>
            <a:ext cx="11525954" cy="5379499"/>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5" name="Subtitle 4">
            <a:extLst>
              <a:ext uri="{FF2B5EF4-FFF2-40B4-BE49-F238E27FC236}">
                <a16:creationId xmlns:a16="http://schemas.microsoft.com/office/drawing/2014/main" id="{7BF2C1C5-52F9-A554-EAF7-2F404411DA9C}"/>
              </a:ext>
            </a:extLst>
          </p:cNvPr>
          <p:cNvSpPr>
            <a:spLocks noGrp="1"/>
          </p:cNvSpPr>
          <p:nvPr>
            <p:ph type="subTitle" idx="1"/>
          </p:nvPr>
        </p:nvSpPr>
        <p:spPr>
          <a:xfrm>
            <a:off x="4063113" y="756005"/>
            <a:ext cx="5874479" cy="1241761"/>
          </a:xfrm>
        </p:spPr>
        <p:txBody>
          <a:bodyPr anchor="b">
            <a:normAutofit/>
          </a:bodyPr>
          <a:lstStyle/>
          <a:p>
            <a:r>
              <a:rPr lang="en-US" dirty="0">
                <a:solidFill>
                  <a:schemeClr val="accent1"/>
                </a:solidFill>
              </a:rPr>
              <a:t>End of Presentation</a:t>
            </a:r>
          </a:p>
        </p:txBody>
      </p:sp>
      <p:sp>
        <p:nvSpPr>
          <p:cNvPr id="4" name="Title 3">
            <a:extLst>
              <a:ext uri="{FF2B5EF4-FFF2-40B4-BE49-F238E27FC236}">
                <a16:creationId xmlns:a16="http://schemas.microsoft.com/office/drawing/2014/main" id="{A2853257-EAC3-7BAC-629A-820ADD808C59}"/>
              </a:ext>
            </a:extLst>
          </p:cNvPr>
          <p:cNvSpPr>
            <a:spLocks noGrp="1"/>
          </p:cNvSpPr>
          <p:nvPr>
            <p:ph type="ctrTitle"/>
          </p:nvPr>
        </p:nvSpPr>
        <p:spPr>
          <a:xfrm>
            <a:off x="4063113" y="1997765"/>
            <a:ext cx="5872891" cy="2696635"/>
          </a:xfrm>
        </p:spPr>
        <p:txBody>
          <a:bodyPr>
            <a:normAutofit/>
          </a:bodyPr>
          <a:lstStyle/>
          <a:p>
            <a:r>
              <a:rPr lang="en-US" sz="6000" dirty="0">
                <a:solidFill>
                  <a:srgbClr val="FFFFFF"/>
                </a:solidFill>
              </a:rPr>
              <a:t>Thank you for Listening!</a:t>
            </a:r>
          </a:p>
        </p:txBody>
      </p:sp>
      <p:pic>
        <p:nvPicPr>
          <p:cNvPr id="18" name="Picture 17">
            <a:extLst>
              <a:ext uri="{FF2B5EF4-FFF2-40B4-BE49-F238E27FC236}">
                <a16:creationId xmlns:a16="http://schemas.microsoft.com/office/drawing/2014/main" id="{A1500D0A-0DCA-4E06-8B25-618E6299CC9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print">
            <a:extLst>
              <a:ext uri="{28A0092B-C50C-407E-A947-70E740481C1C}">
                <a14:useLocalDpi xmlns:a14="http://schemas.microsoft.com/office/drawing/2010/main" val="0"/>
              </a:ext>
            </a:extLst>
          </a:blip>
          <a:stretch>
            <a:fillRect/>
          </a:stretch>
        </p:blipFill>
        <p:spPr>
          <a:xfrm>
            <a:off x="10585826" y="4686838"/>
            <a:ext cx="1602997" cy="144270"/>
          </a:xfrm>
          <a:prstGeom prst="rect">
            <a:avLst/>
          </a:prstGeom>
        </p:spPr>
      </p:pic>
      <p:sp>
        <p:nvSpPr>
          <p:cNvPr id="20" name="Rectangle 19">
            <a:extLst>
              <a:ext uri="{FF2B5EF4-FFF2-40B4-BE49-F238E27FC236}">
                <a16:creationId xmlns:a16="http://schemas.microsoft.com/office/drawing/2014/main" id="{108AC4DC-69B5-4DD1-84BC-850C5A2861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3034068"/>
            <a:ext cx="1602997"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7751754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84F2EC7C-E163-43C8-95E1-D68C83433A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geometric abstract image">
            <a:extLst>
              <a:ext uri="{FF2B5EF4-FFF2-40B4-BE49-F238E27FC236}">
                <a16:creationId xmlns:a16="http://schemas.microsoft.com/office/drawing/2014/main" id="{3B093CFC-D141-4494-87B6-0CE4A5794C0C}"/>
              </a:ext>
            </a:extLst>
          </p:cNvPr>
          <p:cNvPicPr>
            <a:picLocks noChangeAspect="1"/>
          </p:cNvPicPr>
          <p:nvPr/>
        </p:nvPicPr>
        <p:blipFill rotWithShape="1">
          <a:blip r:embed="rId2">
            <a:alphaModFix amt="15000"/>
            <a:grayscl/>
          </a:blip>
          <a:srcRect r="9091" b="20719"/>
          <a:stretch/>
        </p:blipFill>
        <p:spPr>
          <a:xfrm>
            <a:off x="-608749" y="753227"/>
            <a:ext cx="12192000" cy="6858001"/>
          </a:xfrm>
          <a:prstGeom prst="rect">
            <a:avLst/>
          </a:prstGeom>
        </p:spPr>
      </p:pic>
      <p:pic>
        <p:nvPicPr>
          <p:cNvPr id="32" name="Picture 31">
            <a:extLst>
              <a:ext uri="{FF2B5EF4-FFF2-40B4-BE49-F238E27FC236}">
                <a16:creationId xmlns:a16="http://schemas.microsoft.com/office/drawing/2014/main" id="{57E9ED38-2B6B-4DE5-852E-9C04BC33F74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sp>
        <p:nvSpPr>
          <p:cNvPr id="34" name="Rectangle 33">
            <a:extLst>
              <a:ext uri="{FF2B5EF4-FFF2-40B4-BE49-F238E27FC236}">
                <a16:creationId xmlns:a16="http://schemas.microsoft.com/office/drawing/2014/main" id="{B7708FB3-3153-4642-9643-178CEC5EC2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609600"/>
            <a:ext cx="10437812" cy="1368198"/>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1EFDF349-B4ED-4B46-89D0-6CCB5684D201}"/>
              </a:ext>
            </a:extLst>
          </p:cNvPr>
          <p:cNvSpPr>
            <a:spLocks noGrp="1"/>
          </p:cNvSpPr>
          <p:nvPr>
            <p:ph type="title"/>
          </p:nvPr>
        </p:nvSpPr>
        <p:spPr>
          <a:xfrm>
            <a:off x="680321" y="753228"/>
            <a:ext cx="9613861" cy="1080938"/>
          </a:xfrm>
        </p:spPr>
        <p:txBody>
          <a:bodyPr>
            <a:normAutofit/>
          </a:bodyPr>
          <a:lstStyle/>
          <a:p>
            <a:r>
              <a:rPr lang="en-US" dirty="0"/>
              <a:t>What is Cyclistic?</a:t>
            </a:r>
          </a:p>
        </p:txBody>
      </p:sp>
      <p:pic>
        <p:nvPicPr>
          <p:cNvPr id="36" name="Picture 35">
            <a:extLst>
              <a:ext uri="{FF2B5EF4-FFF2-40B4-BE49-F238E27FC236}">
                <a16:creationId xmlns:a16="http://schemas.microsoft.com/office/drawing/2014/main" id="{FEDB5B53-2430-4E88-8159-E988DB380DC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38" name="Rectangle 37">
            <a:extLst>
              <a:ext uri="{FF2B5EF4-FFF2-40B4-BE49-F238E27FC236}">
                <a16:creationId xmlns:a16="http://schemas.microsoft.com/office/drawing/2014/main" id="{660614B3-AE58-4129-BD79-6512D61E3E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Content Placeholder 2">
            <a:extLst>
              <a:ext uri="{FF2B5EF4-FFF2-40B4-BE49-F238E27FC236}">
                <a16:creationId xmlns:a16="http://schemas.microsoft.com/office/drawing/2014/main" id="{231938DA-620A-4CBC-BBE9-7431181FEEAC}"/>
              </a:ext>
            </a:extLst>
          </p:cNvPr>
          <p:cNvSpPr>
            <a:spLocks noGrp="1"/>
          </p:cNvSpPr>
          <p:nvPr>
            <p:ph idx="1"/>
          </p:nvPr>
        </p:nvSpPr>
        <p:spPr>
          <a:xfrm>
            <a:off x="680321" y="2336873"/>
            <a:ext cx="9613861" cy="3395060"/>
          </a:xfrm>
        </p:spPr>
        <p:txBody>
          <a:bodyPr anchor="ctr">
            <a:normAutofit/>
          </a:bodyPr>
          <a:lstStyle/>
          <a:p>
            <a:r>
              <a:rPr lang="en-US" b="0" i="0" u="none" strike="noStrike" dirty="0">
                <a:solidFill>
                  <a:schemeClr val="bg1"/>
                </a:solidFill>
                <a:effectLst/>
                <a:latin typeface="Times New Roman" panose="02020603050405020304" pitchFamily="18" charset="0"/>
                <a:cs typeface="Times New Roman" panose="02020603050405020304" pitchFamily="18" charset="0"/>
              </a:rPr>
              <a:t>Cyclistic is a fictional bike-share company that is based in Chicago</a:t>
            </a:r>
          </a:p>
          <a:p>
            <a:r>
              <a:rPr lang="en-US" dirty="0">
                <a:solidFill>
                  <a:schemeClr val="bg1"/>
                </a:solidFill>
                <a:latin typeface="Times New Roman" panose="02020603050405020304" pitchFamily="18" charset="0"/>
                <a:cs typeface="Times New Roman" panose="02020603050405020304" pitchFamily="18" charset="0"/>
              </a:rPr>
              <a:t>In 2016, Cyclistic launched a successful bike-share offering. Since then, the program has grown to a fleet of 5,824 bicycles that are geo-tracked and locked into a network of 692 stations across Chicago. </a:t>
            </a:r>
          </a:p>
          <a:p>
            <a:r>
              <a:rPr lang="en-US" dirty="0">
                <a:solidFill>
                  <a:schemeClr val="bg1"/>
                </a:solidFill>
                <a:latin typeface="Times New Roman" panose="02020603050405020304" pitchFamily="18" charset="0"/>
                <a:cs typeface="Times New Roman" panose="02020603050405020304" pitchFamily="18" charset="0"/>
              </a:rPr>
              <a:t>The director of marketing believes the company’s future success depends on maximizing the number of annual memberships.</a:t>
            </a:r>
          </a:p>
        </p:txBody>
      </p:sp>
    </p:spTree>
    <p:extLst>
      <p:ext uri="{BB962C8B-B14F-4D97-AF65-F5344CB8AC3E}">
        <p14:creationId xmlns:p14="http://schemas.microsoft.com/office/powerpoint/2010/main" val="34464437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2C7434-A742-AA71-F11D-83149948F5F8}"/>
              </a:ext>
            </a:extLst>
          </p:cNvPr>
          <p:cNvSpPr>
            <a:spLocks noGrp="1"/>
          </p:cNvSpPr>
          <p:nvPr>
            <p:ph type="title"/>
          </p:nvPr>
        </p:nvSpPr>
        <p:spPr/>
        <p:txBody>
          <a:bodyPr/>
          <a:lstStyle/>
          <a:p>
            <a:r>
              <a:rPr lang="en-US" dirty="0"/>
              <a:t>Purpose of Analysis</a:t>
            </a:r>
          </a:p>
        </p:txBody>
      </p:sp>
      <p:sp>
        <p:nvSpPr>
          <p:cNvPr id="3" name="Content Placeholder 2">
            <a:extLst>
              <a:ext uri="{FF2B5EF4-FFF2-40B4-BE49-F238E27FC236}">
                <a16:creationId xmlns:a16="http://schemas.microsoft.com/office/drawing/2014/main" id="{84DB0A25-7FAC-148E-4362-40A649B36EC8}"/>
              </a:ext>
            </a:extLst>
          </p:cNvPr>
          <p:cNvSpPr>
            <a:spLocks noGrp="1"/>
          </p:cNvSpPr>
          <p:nvPr>
            <p:ph idx="1"/>
          </p:nvPr>
        </p:nvSpPr>
        <p:spPr/>
        <p:txBody>
          <a:bodyPr/>
          <a:lstStyle/>
          <a:p>
            <a:pPr marL="457200" indent="-457200" rtl="0" fontAlgn="base">
              <a:lnSpc>
                <a:spcPct val="100000"/>
              </a:lnSpc>
              <a:spcBef>
                <a:spcPts val="0"/>
              </a:spcBef>
              <a:spcAft>
                <a:spcPts val="0"/>
              </a:spcAft>
              <a:buFont typeface="+mj-lt"/>
              <a:buAutoNum type="arabicPeriod"/>
            </a:pPr>
            <a:r>
              <a:rPr lang="en-US" b="0" i="0" u="none" strike="noStrike" dirty="0">
                <a:solidFill>
                  <a:srgbClr val="000000"/>
                </a:solidFill>
                <a:effectLst/>
                <a:latin typeface="Times New Roman" panose="02020603050405020304" pitchFamily="18" charset="0"/>
              </a:rPr>
              <a:t>How do annual members and casual riders use Cyclistic bikes differently?</a:t>
            </a:r>
          </a:p>
          <a:p>
            <a:pPr marL="457200" indent="-457200" rtl="0" fontAlgn="base">
              <a:lnSpc>
                <a:spcPct val="100000"/>
              </a:lnSpc>
              <a:spcBef>
                <a:spcPts val="0"/>
              </a:spcBef>
              <a:spcAft>
                <a:spcPts val="0"/>
              </a:spcAft>
              <a:buFont typeface="+mj-lt"/>
              <a:buAutoNum type="arabicPeriod"/>
            </a:pPr>
            <a:endParaRPr lang="en-US" b="0" i="0" u="none" strike="noStrike" dirty="0">
              <a:solidFill>
                <a:srgbClr val="000000"/>
              </a:solidFill>
              <a:effectLst/>
              <a:latin typeface="Times New Roman" panose="02020603050405020304" pitchFamily="18" charset="0"/>
            </a:endParaRPr>
          </a:p>
          <a:p>
            <a:pPr marL="457200" indent="-457200" rtl="0" fontAlgn="base">
              <a:lnSpc>
                <a:spcPct val="100000"/>
              </a:lnSpc>
              <a:spcBef>
                <a:spcPts val="0"/>
              </a:spcBef>
              <a:spcAft>
                <a:spcPts val="0"/>
              </a:spcAft>
              <a:buFont typeface="+mj-lt"/>
              <a:buAutoNum type="arabicPeriod"/>
            </a:pPr>
            <a:r>
              <a:rPr lang="en-US" b="0" i="0" u="none" strike="noStrike" dirty="0">
                <a:solidFill>
                  <a:srgbClr val="000000"/>
                </a:solidFill>
                <a:effectLst/>
                <a:latin typeface="Times New Roman" panose="02020603050405020304" pitchFamily="18" charset="0"/>
              </a:rPr>
              <a:t>Why would casual riders buy Cyclistic annual memberships? </a:t>
            </a:r>
          </a:p>
          <a:p>
            <a:pPr marL="457200" indent="-457200" rtl="0" fontAlgn="base">
              <a:lnSpc>
                <a:spcPct val="100000"/>
              </a:lnSpc>
              <a:spcBef>
                <a:spcPts val="0"/>
              </a:spcBef>
              <a:spcAft>
                <a:spcPts val="0"/>
              </a:spcAft>
              <a:buFont typeface="+mj-lt"/>
              <a:buAutoNum type="arabicPeriod"/>
            </a:pPr>
            <a:endParaRPr lang="en-US" b="0" i="0" u="none" strike="noStrike" dirty="0">
              <a:solidFill>
                <a:srgbClr val="000000"/>
              </a:solidFill>
              <a:effectLst/>
              <a:latin typeface="Times New Roman" panose="02020603050405020304" pitchFamily="18" charset="0"/>
            </a:endParaRPr>
          </a:p>
          <a:p>
            <a:pPr marL="457200" indent="-457200" rtl="0" fontAlgn="base">
              <a:lnSpc>
                <a:spcPct val="100000"/>
              </a:lnSpc>
              <a:spcBef>
                <a:spcPts val="0"/>
              </a:spcBef>
              <a:spcAft>
                <a:spcPts val="0"/>
              </a:spcAft>
              <a:buFont typeface="+mj-lt"/>
              <a:buAutoNum type="arabicPeriod"/>
            </a:pPr>
            <a:r>
              <a:rPr lang="en-US" b="0" i="0" u="none" strike="noStrike" dirty="0">
                <a:solidFill>
                  <a:srgbClr val="000000"/>
                </a:solidFill>
                <a:effectLst/>
                <a:latin typeface="Times New Roman" panose="02020603050405020304" pitchFamily="18" charset="0"/>
              </a:rPr>
              <a:t>How can Cyclistic use digital media to influence casual riders to become members?</a:t>
            </a:r>
          </a:p>
          <a:p>
            <a:endParaRPr lang="en-US" dirty="0"/>
          </a:p>
        </p:txBody>
      </p:sp>
    </p:spTree>
    <p:extLst>
      <p:ext uri="{BB962C8B-B14F-4D97-AF65-F5344CB8AC3E}">
        <p14:creationId xmlns:p14="http://schemas.microsoft.com/office/powerpoint/2010/main" val="39741165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FCCB3B-DAA8-A0EB-7C08-D0EF1477A85A}"/>
              </a:ext>
            </a:extLst>
          </p:cNvPr>
          <p:cNvSpPr>
            <a:spLocks noGrp="1"/>
          </p:cNvSpPr>
          <p:nvPr>
            <p:ph type="title"/>
          </p:nvPr>
        </p:nvSpPr>
        <p:spPr/>
        <p:txBody>
          <a:bodyPr/>
          <a:lstStyle/>
          <a:p>
            <a:r>
              <a:rPr lang="en-US" dirty="0"/>
              <a:t>The Data</a:t>
            </a:r>
          </a:p>
        </p:txBody>
      </p:sp>
      <p:sp>
        <p:nvSpPr>
          <p:cNvPr id="3" name="Content Placeholder 2">
            <a:extLst>
              <a:ext uri="{FF2B5EF4-FFF2-40B4-BE49-F238E27FC236}">
                <a16:creationId xmlns:a16="http://schemas.microsoft.com/office/drawing/2014/main" id="{DD5F9988-582D-98C6-9783-B892CBAEFCD4}"/>
              </a:ext>
            </a:extLst>
          </p:cNvPr>
          <p:cNvSpPr>
            <a:spLocks noGrp="1"/>
          </p:cNvSpPr>
          <p:nvPr>
            <p:ph idx="1"/>
          </p:nvPr>
        </p:nvSpPr>
        <p:spPr/>
        <p:txBody>
          <a:bodyPr/>
          <a:lstStyle/>
          <a:p>
            <a:r>
              <a:rPr lang="en-US" dirty="0">
                <a:solidFill>
                  <a:schemeClr val="bg1"/>
                </a:solidFill>
                <a:latin typeface="Times New Roman" panose="02020603050405020304" pitchFamily="18" charset="0"/>
                <a:cs typeface="Times New Roman" panose="02020603050405020304" pitchFamily="18" charset="0"/>
              </a:rPr>
              <a:t>The data that was used for this study was collected over the course of the 2022 year and it contains data on ride id, bike type, ride length, weekday, and membership tier. </a:t>
            </a:r>
          </a:p>
          <a:p>
            <a:r>
              <a:rPr lang="en-US" dirty="0">
                <a:solidFill>
                  <a:schemeClr val="bg1"/>
                </a:solidFill>
                <a:latin typeface="Times New Roman" panose="02020603050405020304" pitchFamily="18" charset="0"/>
                <a:cs typeface="Times New Roman" panose="02020603050405020304" pitchFamily="18" charset="0"/>
              </a:rPr>
              <a:t>The data was Combined and condensed using a SQL query</a:t>
            </a:r>
          </a:p>
          <a:p>
            <a:r>
              <a:rPr lang="en-US" dirty="0">
                <a:solidFill>
                  <a:schemeClr val="bg1"/>
                </a:solidFill>
                <a:latin typeface="Times New Roman" panose="02020603050405020304" pitchFamily="18" charset="0"/>
                <a:cs typeface="Times New Roman" panose="02020603050405020304" pitchFamily="18" charset="0"/>
              </a:rPr>
              <a:t>R was used to clean data and analyze it to find trends</a:t>
            </a:r>
          </a:p>
          <a:p>
            <a:r>
              <a:rPr lang="en-US" dirty="0">
                <a:solidFill>
                  <a:schemeClr val="bg1"/>
                </a:solidFill>
                <a:latin typeface="Times New Roman" panose="02020603050405020304" pitchFamily="18" charset="0"/>
                <a:cs typeface="Times New Roman" panose="02020603050405020304" pitchFamily="18" charset="0"/>
              </a:rPr>
              <a:t>Tableau allowed us to create visualizations from the data</a:t>
            </a:r>
          </a:p>
          <a:p>
            <a:endParaRPr lang="en-US" dirty="0"/>
          </a:p>
        </p:txBody>
      </p:sp>
    </p:spTree>
    <p:extLst>
      <p:ext uri="{BB962C8B-B14F-4D97-AF65-F5344CB8AC3E}">
        <p14:creationId xmlns:p14="http://schemas.microsoft.com/office/powerpoint/2010/main" val="3928749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28F123-5D61-CECB-A5E4-4336DCD2D4EC}"/>
              </a:ext>
            </a:extLst>
          </p:cNvPr>
          <p:cNvSpPr>
            <a:spLocks noGrp="1"/>
          </p:cNvSpPr>
          <p:nvPr>
            <p:ph type="title"/>
          </p:nvPr>
        </p:nvSpPr>
        <p:spPr/>
        <p:txBody>
          <a:bodyPr/>
          <a:lstStyle/>
          <a:p>
            <a:r>
              <a:rPr lang="en-US" dirty="0"/>
              <a:t>The Analysis</a:t>
            </a:r>
          </a:p>
        </p:txBody>
      </p:sp>
      <p:pic>
        <p:nvPicPr>
          <p:cNvPr id="1026" name="Picture 2">
            <a:extLst>
              <a:ext uri="{FF2B5EF4-FFF2-40B4-BE49-F238E27FC236}">
                <a16:creationId xmlns:a16="http://schemas.microsoft.com/office/drawing/2014/main" id="{7372136B-07A8-DE56-CD5F-CD76146FA938}"/>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80321" y="2716165"/>
            <a:ext cx="9613900" cy="71283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65A1F20F-4669-D289-3F2E-EF15B2EB4A1B}"/>
              </a:ext>
            </a:extLst>
          </p:cNvPr>
          <p:cNvSpPr txBox="1"/>
          <p:nvPr/>
        </p:nvSpPr>
        <p:spPr>
          <a:xfrm>
            <a:off x="680321" y="3695307"/>
            <a:ext cx="9613861" cy="2954655"/>
          </a:xfrm>
          <a:prstGeom prst="rect">
            <a:avLst/>
          </a:prstGeom>
          <a:noFill/>
        </p:spPr>
        <p:txBody>
          <a:bodyPr wrap="square" rtlCol="0">
            <a:spAutoFit/>
          </a:bodyPr>
          <a:lstStyle/>
          <a:p>
            <a:pPr marL="285750" indent="-285750">
              <a:buFont typeface="Arial" panose="020B0604020202020204" pitchFamily="34" charset="0"/>
              <a:buChar char="•"/>
            </a:pPr>
            <a:r>
              <a:rPr lang="en-US" sz="2400" dirty="0">
                <a:solidFill>
                  <a:srgbClr val="000000"/>
                </a:solidFill>
                <a:latin typeface="Times New Roman" panose="02020603050405020304" pitchFamily="18" charset="0"/>
              </a:rPr>
              <a:t>M</a:t>
            </a:r>
            <a:r>
              <a:rPr lang="en-US" sz="2400" b="0" i="0" u="none" strike="noStrike" dirty="0">
                <a:solidFill>
                  <a:srgbClr val="000000"/>
                </a:solidFill>
                <a:effectLst/>
                <a:latin typeface="Times New Roman" panose="02020603050405020304" pitchFamily="18" charset="0"/>
              </a:rPr>
              <a:t>ost people tend to like rides that last from 10 to 20 mins on average and often utilize the service on Tuesdays.</a:t>
            </a:r>
          </a:p>
          <a:p>
            <a:endParaRPr lang="en-US" sz="2400" b="0" i="0" u="none" strike="noStrike" dirty="0">
              <a:solidFill>
                <a:srgbClr val="000000"/>
              </a:solidFill>
              <a:effectLst/>
              <a:latin typeface="Times New Roman" panose="02020603050405020304" pitchFamily="18" charset="0"/>
            </a:endParaRPr>
          </a:p>
          <a:p>
            <a:pPr marL="285750" indent="-285750">
              <a:buFont typeface="Arial" panose="020B0604020202020204" pitchFamily="34" charset="0"/>
              <a:buChar char="•"/>
            </a:pPr>
            <a:r>
              <a:rPr lang="en-US" sz="2400" b="0" i="0" u="none" strike="noStrike" dirty="0">
                <a:solidFill>
                  <a:srgbClr val="000000"/>
                </a:solidFill>
                <a:effectLst/>
                <a:latin typeface="Times New Roman" panose="02020603050405020304" pitchFamily="18" charset="0"/>
              </a:rPr>
              <a:t>There seems to be twice the number of members as there are casuals but that doesn’t take into account for members that are using the service multiple times a month or for multiple months at a time or casuals that have converted to members.</a:t>
            </a:r>
          </a:p>
          <a:p>
            <a:endParaRPr lang="en-US" dirty="0"/>
          </a:p>
        </p:txBody>
      </p:sp>
    </p:spTree>
    <p:extLst>
      <p:ext uri="{BB962C8B-B14F-4D97-AF65-F5344CB8AC3E}">
        <p14:creationId xmlns:p14="http://schemas.microsoft.com/office/powerpoint/2010/main" val="29523770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92000"/>
                <a:satMod val="200000"/>
                <a:lumMod val="128000"/>
              </a:schemeClr>
            </a:gs>
            <a:gs pos="50000">
              <a:schemeClr val="bg2">
                <a:shade val="100000"/>
                <a:hueMod val="100000"/>
                <a:satMod val="110000"/>
                <a:lumMod val="130000"/>
              </a:schemeClr>
            </a:gs>
            <a:gs pos="100000">
              <a:schemeClr val="bg2">
                <a:shade val="78000"/>
                <a:hueMod val="118000"/>
                <a:satMod val="120000"/>
                <a:lumMod val="69000"/>
              </a:schemeClr>
            </a:gs>
          </a:gsLst>
          <a:lin ang="2520000" scaled="0"/>
        </a:gradFill>
        <a:effectLst/>
      </p:bgPr>
    </p:bg>
    <p:spTree>
      <p:nvGrpSpPr>
        <p:cNvPr id="1" name=""/>
        <p:cNvGrpSpPr/>
        <p:nvPr/>
      </p:nvGrpSpPr>
      <p:grpSpPr>
        <a:xfrm>
          <a:off x="0" y="0"/>
          <a:ext cx="0" cy="0"/>
          <a:chOff x="0" y="0"/>
          <a:chExt cx="0" cy="0"/>
        </a:xfrm>
      </p:grpSpPr>
      <p:pic>
        <p:nvPicPr>
          <p:cNvPr id="2080" name="Picture 2079">
            <a:extLst>
              <a:ext uri="{FF2B5EF4-FFF2-40B4-BE49-F238E27FC236}">
                <a16:creationId xmlns:a16="http://schemas.microsoft.com/office/drawing/2014/main" id="{9B9C2B48-3899-4B1D-B526-C35DFD16BC0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2082" name="Picture 2081">
            <a:extLst>
              <a:ext uri="{FF2B5EF4-FFF2-40B4-BE49-F238E27FC236}">
                <a16:creationId xmlns:a16="http://schemas.microsoft.com/office/drawing/2014/main" id="{7B1BCBEC-C5E7-469F-92CF-05506BB6E22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2084" name="Picture 2083">
            <a:extLst>
              <a:ext uri="{FF2B5EF4-FFF2-40B4-BE49-F238E27FC236}">
                <a16:creationId xmlns:a16="http://schemas.microsoft.com/office/drawing/2014/main" id="{2A078177-9A72-44C2-BDC1-C1F346162BF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2086" name="Rectangle 2085">
            <a:extLst>
              <a:ext uri="{FF2B5EF4-FFF2-40B4-BE49-F238E27FC236}">
                <a16:creationId xmlns:a16="http://schemas.microsoft.com/office/drawing/2014/main" id="{D1ECADA1-6568-4D5A-A631-CFD8768936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088" name="Rectangle 2087">
            <a:extLst>
              <a:ext uri="{FF2B5EF4-FFF2-40B4-BE49-F238E27FC236}">
                <a16:creationId xmlns:a16="http://schemas.microsoft.com/office/drawing/2014/main" id="{681D3C41-CC87-4DF9-A716-CDF0E23D21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2090" name="Rectangle 2089">
            <a:extLst>
              <a:ext uri="{FF2B5EF4-FFF2-40B4-BE49-F238E27FC236}">
                <a16:creationId xmlns:a16="http://schemas.microsoft.com/office/drawing/2014/main" id="{1395ACAC-577D-4FAD-955D-280C3D104A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92" name="Picture 2091">
            <a:extLst>
              <a:ext uri="{FF2B5EF4-FFF2-40B4-BE49-F238E27FC236}">
                <a16:creationId xmlns:a16="http://schemas.microsoft.com/office/drawing/2014/main" id="{E228037F-2EF2-4A1A-8D1D-D08F2C98AD6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sp>
        <p:nvSpPr>
          <p:cNvPr id="2094" name="Rectangle 2093">
            <a:extLst>
              <a:ext uri="{FF2B5EF4-FFF2-40B4-BE49-F238E27FC236}">
                <a16:creationId xmlns:a16="http://schemas.microsoft.com/office/drawing/2014/main" id="{0AB11C2E-6CA2-4822-BF14-C1C9A6BC6C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96" name="Rectangle 2095">
            <a:extLst>
              <a:ext uri="{FF2B5EF4-FFF2-40B4-BE49-F238E27FC236}">
                <a16:creationId xmlns:a16="http://schemas.microsoft.com/office/drawing/2014/main" id="{38B3A2B2-7BBB-4E52-8C30-BE2A6F346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4CAA50D1-C0B4-5A58-FCB4-2E9BB47A5E14}"/>
              </a:ext>
            </a:extLst>
          </p:cNvPr>
          <p:cNvSpPr>
            <a:spLocks noGrp="1"/>
          </p:cNvSpPr>
          <p:nvPr>
            <p:ph type="title"/>
          </p:nvPr>
        </p:nvSpPr>
        <p:spPr>
          <a:xfrm>
            <a:off x="680321" y="753228"/>
            <a:ext cx="4136123" cy="1080938"/>
          </a:xfrm>
        </p:spPr>
        <p:txBody>
          <a:bodyPr vert="horz" lIns="91440" tIns="45720" rIns="91440" bIns="45720" rtlCol="0" anchor="ctr">
            <a:normAutofit/>
          </a:bodyPr>
          <a:lstStyle/>
          <a:p>
            <a:r>
              <a:rPr lang="en-US" sz="2400"/>
              <a:t>The Analysis Contd. </a:t>
            </a:r>
          </a:p>
        </p:txBody>
      </p:sp>
      <p:pic>
        <p:nvPicPr>
          <p:cNvPr id="2098" name="Picture 2097">
            <a:extLst>
              <a:ext uri="{FF2B5EF4-FFF2-40B4-BE49-F238E27FC236}">
                <a16:creationId xmlns:a16="http://schemas.microsoft.com/office/drawing/2014/main" id="{FFF756FE-278B-4106-BB2E-DB87CF02DFB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D46F4C0B-958C-658C-BDEB-2DCE2B123D30}"/>
              </a:ext>
            </a:extLst>
          </p:cNvPr>
          <p:cNvSpPr>
            <a:spLocks noGrp="1"/>
          </p:cNvSpPr>
          <p:nvPr>
            <p:ph sz="half" idx="1"/>
          </p:nvPr>
        </p:nvSpPr>
        <p:spPr>
          <a:xfrm>
            <a:off x="680321" y="2336873"/>
            <a:ext cx="3656289" cy="3599316"/>
          </a:xfrm>
        </p:spPr>
        <p:txBody>
          <a:bodyPr vert="horz" lIns="91440" tIns="45720" rIns="91440" bIns="45720" rtlCol="0">
            <a:normAutofit/>
          </a:bodyPr>
          <a:lstStyle/>
          <a:p>
            <a:r>
              <a:rPr lang="en-US" sz="1800" b="0" i="0" u="none" strike="noStrike" dirty="0">
                <a:solidFill>
                  <a:srgbClr val="000000"/>
                </a:solidFill>
                <a:effectLst/>
                <a:latin typeface="Times New Roman" panose="02020603050405020304" pitchFamily="18" charset="0"/>
              </a:rPr>
              <a:t> Week days are very popular for members while casuals like to populate the weekends and some of the weekdays.</a:t>
            </a:r>
          </a:p>
          <a:p>
            <a:r>
              <a:rPr lang="en-US" sz="1800" b="0" i="0" u="none" strike="noStrike" dirty="0">
                <a:solidFill>
                  <a:srgbClr val="000000"/>
                </a:solidFill>
                <a:effectLst/>
                <a:latin typeface="Times New Roman" panose="02020603050405020304" pitchFamily="18" charset="0"/>
              </a:rPr>
              <a:t>Tuesday is indeed a very popular day however Saturday, Sunday, and Monday are popular days as well with it waning as the work week goes on.</a:t>
            </a:r>
            <a:endParaRPr lang="en-US" sz="1400" dirty="0"/>
          </a:p>
        </p:txBody>
      </p:sp>
      <p:sp>
        <p:nvSpPr>
          <p:cNvPr id="2100" name="Rectangle 2099">
            <a:extLst>
              <a:ext uri="{FF2B5EF4-FFF2-40B4-BE49-F238E27FC236}">
                <a16:creationId xmlns:a16="http://schemas.microsoft.com/office/drawing/2014/main" id="{09D6A950-3339-40EB-8972-64F44542D3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76090" y="642795"/>
            <a:ext cx="6272654" cy="5575126"/>
          </a:xfrm>
          <a:prstGeom prst="rect">
            <a:avLst/>
          </a:prstGeom>
          <a:solidFill>
            <a:schemeClr val="tx1"/>
          </a:solidFill>
          <a:ln>
            <a:noFill/>
          </a:ln>
          <a:effectLst>
            <a:outerShdw blurRad="76200" dist="63500" dir="5040000" algn="t" rotWithShape="0">
              <a:prstClr val="black">
                <a:alpha val="4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descr="Application&#10;&#10;Description automatically generated with low confidence">
            <a:extLst>
              <a:ext uri="{FF2B5EF4-FFF2-40B4-BE49-F238E27FC236}">
                <a16:creationId xmlns:a16="http://schemas.microsoft.com/office/drawing/2014/main" id="{5B7C5EFB-C825-8A12-E1F8-26DCAB7C22F9}"/>
              </a:ext>
            </a:extLst>
          </p:cNvPr>
          <p:cNvPicPr>
            <a:picLocks noGrp="1" noChangeAspect="1" noChangeArrowheads="1"/>
          </p:cNvPicPr>
          <p:nvPr>
            <p:ph sz="half" idx="2"/>
          </p:nvPr>
        </p:nvPicPr>
        <p:blipFill rotWithShape="1">
          <a:blip r:embed="rId5">
            <a:extLst>
              <a:ext uri="{28A0092B-C50C-407E-A947-70E740481C1C}">
                <a14:useLocalDpi xmlns:a14="http://schemas.microsoft.com/office/drawing/2010/main" val="0"/>
              </a:ext>
            </a:extLst>
          </a:blip>
          <a:srcRect r="30660"/>
          <a:stretch/>
        </p:blipFill>
        <p:spPr bwMode="auto">
          <a:xfrm>
            <a:off x="5593085" y="1223499"/>
            <a:ext cx="5629268" cy="4404208"/>
          </a:xfrm>
          <a:prstGeom prst="rect">
            <a:avLst/>
          </a:prstGeom>
          <a:noFill/>
          <a:ln>
            <a:noFill/>
          </a:ln>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658116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92000"/>
                <a:satMod val="200000"/>
                <a:lumMod val="128000"/>
              </a:schemeClr>
            </a:gs>
            <a:gs pos="50000">
              <a:schemeClr val="bg2">
                <a:shade val="100000"/>
                <a:hueMod val="100000"/>
                <a:satMod val="110000"/>
                <a:lumMod val="130000"/>
              </a:schemeClr>
            </a:gs>
            <a:gs pos="100000">
              <a:schemeClr val="bg2">
                <a:shade val="78000"/>
                <a:hueMod val="118000"/>
                <a:satMod val="120000"/>
                <a:lumMod val="69000"/>
              </a:schemeClr>
            </a:gs>
          </a:gsLst>
          <a:lin ang="2520000" scaled="0"/>
        </a:gradFill>
        <a:effectLst/>
      </p:bgPr>
    </p:bg>
    <p:spTree>
      <p:nvGrpSpPr>
        <p:cNvPr id="1" name=""/>
        <p:cNvGrpSpPr/>
        <p:nvPr/>
      </p:nvGrpSpPr>
      <p:grpSpPr>
        <a:xfrm>
          <a:off x="0" y="0"/>
          <a:ext cx="0" cy="0"/>
          <a:chOff x="0" y="0"/>
          <a:chExt cx="0" cy="0"/>
        </a:xfrm>
      </p:grpSpPr>
      <p:pic>
        <p:nvPicPr>
          <p:cNvPr id="3079" name="Picture 3078">
            <a:extLst>
              <a:ext uri="{FF2B5EF4-FFF2-40B4-BE49-F238E27FC236}">
                <a16:creationId xmlns:a16="http://schemas.microsoft.com/office/drawing/2014/main" id="{9B9C2B48-3899-4B1D-B526-C35DFD16BC0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3081" name="Picture 3080">
            <a:extLst>
              <a:ext uri="{FF2B5EF4-FFF2-40B4-BE49-F238E27FC236}">
                <a16:creationId xmlns:a16="http://schemas.microsoft.com/office/drawing/2014/main" id="{7B1BCBEC-C5E7-469F-92CF-05506BB6E22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3083" name="Picture 3082">
            <a:extLst>
              <a:ext uri="{FF2B5EF4-FFF2-40B4-BE49-F238E27FC236}">
                <a16:creationId xmlns:a16="http://schemas.microsoft.com/office/drawing/2014/main" id="{2A078177-9A72-44C2-BDC1-C1F346162BF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3085" name="Rectangle 3084">
            <a:extLst>
              <a:ext uri="{FF2B5EF4-FFF2-40B4-BE49-F238E27FC236}">
                <a16:creationId xmlns:a16="http://schemas.microsoft.com/office/drawing/2014/main" id="{D1ECADA1-6568-4D5A-A631-CFD8768936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87" name="Rectangle 3086">
            <a:extLst>
              <a:ext uri="{FF2B5EF4-FFF2-40B4-BE49-F238E27FC236}">
                <a16:creationId xmlns:a16="http://schemas.microsoft.com/office/drawing/2014/main" id="{681D3C41-CC87-4DF9-A716-CDF0E23D21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3089" name="Rectangle 3088">
            <a:extLst>
              <a:ext uri="{FF2B5EF4-FFF2-40B4-BE49-F238E27FC236}">
                <a16:creationId xmlns:a16="http://schemas.microsoft.com/office/drawing/2014/main" id="{8DCA3673-CDE4-40C5-9FA8-F89874CFBA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91" name="Picture 3090">
            <a:extLst>
              <a:ext uri="{FF2B5EF4-FFF2-40B4-BE49-F238E27FC236}">
                <a16:creationId xmlns:a16="http://schemas.microsoft.com/office/drawing/2014/main" id="{95756E8F-499C-4533-BBE8-309C3E8D985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sp>
        <p:nvSpPr>
          <p:cNvPr id="3093" name="Rectangle 3092">
            <a:extLst>
              <a:ext uri="{FF2B5EF4-FFF2-40B4-BE49-F238E27FC236}">
                <a16:creationId xmlns:a16="http://schemas.microsoft.com/office/drawing/2014/main" id="{0FFFD040-32A9-4D2B-86CA-599D030A41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95" name="Rectangle 3094">
            <a:extLst>
              <a:ext uri="{FF2B5EF4-FFF2-40B4-BE49-F238E27FC236}">
                <a16:creationId xmlns:a16="http://schemas.microsoft.com/office/drawing/2014/main" id="{863205CA-B7FF-4C25-A4C8-3BBBCE19D9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C6C8742B-4C91-FEC8-68A8-73260F9B888E}"/>
              </a:ext>
            </a:extLst>
          </p:cNvPr>
          <p:cNvSpPr>
            <a:spLocks noGrp="1"/>
          </p:cNvSpPr>
          <p:nvPr>
            <p:ph type="title"/>
          </p:nvPr>
        </p:nvSpPr>
        <p:spPr>
          <a:xfrm>
            <a:off x="680321" y="753228"/>
            <a:ext cx="4136123" cy="1080938"/>
          </a:xfrm>
        </p:spPr>
        <p:txBody>
          <a:bodyPr vert="horz" lIns="91440" tIns="45720" rIns="91440" bIns="45720" rtlCol="0" anchor="ctr">
            <a:normAutofit/>
          </a:bodyPr>
          <a:lstStyle/>
          <a:p>
            <a:r>
              <a:rPr lang="en-US" sz="2400" dirty="0"/>
              <a:t>The Analysis Contd.</a:t>
            </a:r>
          </a:p>
        </p:txBody>
      </p:sp>
      <p:pic>
        <p:nvPicPr>
          <p:cNvPr id="3097" name="Picture 3096">
            <a:extLst>
              <a:ext uri="{FF2B5EF4-FFF2-40B4-BE49-F238E27FC236}">
                <a16:creationId xmlns:a16="http://schemas.microsoft.com/office/drawing/2014/main" id="{306E3F32-3C1A-4B6E-AF26-8A15A788560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724D67FE-1F7F-1054-DA59-FD572F88C186}"/>
              </a:ext>
            </a:extLst>
          </p:cNvPr>
          <p:cNvSpPr>
            <a:spLocks noGrp="1"/>
          </p:cNvSpPr>
          <p:nvPr>
            <p:ph sz="half" idx="1"/>
          </p:nvPr>
        </p:nvSpPr>
        <p:spPr>
          <a:xfrm>
            <a:off x="680321" y="2336873"/>
            <a:ext cx="3656289" cy="3599316"/>
          </a:xfrm>
        </p:spPr>
        <p:txBody>
          <a:bodyPr vert="horz" lIns="91440" tIns="45720" rIns="91440" bIns="45720" rtlCol="0">
            <a:normAutofit/>
          </a:bodyPr>
          <a:lstStyle/>
          <a:p>
            <a:r>
              <a:rPr lang="en-US" sz="1800" dirty="0">
                <a:solidFill>
                  <a:srgbClr val="000000"/>
                </a:solidFill>
                <a:latin typeface="Times New Roman" panose="02020603050405020304" pitchFamily="18" charset="0"/>
              </a:rPr>
              <a:t>P</a:t>
            </a:r>
            <a:r>
              <a:rPr lang="en-US" sz="1800" b="0" i="0" u="none" strike="noStrike" dirty="0">
                <a:solidFill>
                  <a:srgbClr val="000000"/>
                </a:solidFill>
                <a:effectLst/>
                <a:latin typeface="Times New Roman" panose="02020603050405020304" pitchFamily="18" charset="0"/>
              </a:rPr>
              <a:t>eople used the docked bikes almost 3 times longer than any other bike types well as it was the one that is almost exclusively used by casuals</a:t>
            </a:r>
          </a:p>
          <a:p>
            <a:r>
              <a:rPr lang="en-US" sz="1800" b="0" i="0" u="none" strike="noStrike" dirty="0">
                <a:solidFill>
                  <a:srgbClr val="000000"/>
                </a:solidFill>
                <a:effectLst/>
                <a:latin typeface="Times New Roman" panose="02020603050405020304" pitchFamily="18" charset="0"/>
              </a:rPr>
              <a:t>The classic bike had the 2nd longest avg ride time for users with electric bike being last.</a:t>
            </a:r>
            <a:endParaRPr lang="en-US" sz="1800" dirty="0">
              <a:solidFill>
                <a:srgbClr val="000000"/>
              </a:solidFill>
              <a:latin typeface="Times New Roman" panose="02020603050405020304" pitchFamily="18" charset="0"/>
            </a:endParaRPr>
          </a:p>
          <a:p>
            <a:r>
              <a:rPr lang="en-US" sz="1800" dirty="0">
                <a:solidFill>
                  <a:srgbClr val="000000"/>
                </a:solidFill>
                <a:latin typeface="Times New Roman" panose="02020603050405020304" pitchFamily="18" charset="0"/>
              </a:rPr>
              <a:t>M</a:t>
            </a:r>
            <a:r>
              <a:rPr lang="en-US" sz="1800" b="0" i="0" u="none" strike="noStrike" dirty="0">
                <a:solidFill>
                  <a:srgbClr val="000000"/>
                </a:solidFill>
                <a:effectLst/>
                <a:latin typeface="Times New Roman" panose="02020603050405020304" pitchFamily="18" charset="0"/>
              </a:rPr>
              <a:t>ost people tend to prefer classic or the docked bike over the electric bike for a bit longer rides</a:t>
            </a:r>
            <a:endParaRPr lang="en-US" sz="1400" dirty="0"/>
          </a:p>
        </p:txBody>
      </p:sp>
      <p:pic>
        <p:nvPicPr>
          <p:cNvPr id="3074" name="Picture 2">
            <a:extLst>
              <a:ext uri="{FF2B5EF4-FFF2-40B4-BE49-F238E27FC236}">
                <a16:creationId xmlns:a16="http://schemas.microsoft.com/office/drawing/2014/main" id="{99746C8E-2F7A-E047-D6A3-3341639766A6}"/>
              </a:ext>
            </a:extLst>
          </p:cNvPr>
          <p:cNvPicPr>
            <a:picLocks noGrp="1" noChangeAspect="1" noChangeArrowheads="1"/>
          </p:cNvPicPr>
          <p:nvPr>
            <p:ph sz="half" idx="2"/>
          </p:nvPr>
        </p:nvPicPr>
        <p:blipFill rotWithShape="1">
          <a:blip r:embed="rId5">
            <a:extLst>
              <a:ext uri="{28A0092B-C50C-407E-A947-70E740481C1C}">
                <a14:useLocalDpi xmlns:a14="http://schemas.microsoft.com/office/drawing/2010/main" val="0"/>
              </a:ext>
            </a:extLst>
          </a:blip>
          <a:srcRect r="27671"/>
          <a:stretch/>
        </p:blipFill>
        <p:spPr bwMode="auto">
          <a:xfrm>
            <a:off x="5276091" y="1720566"/>
            <a:ext cx="5953884" cy="4486251"/>
          </a:xfrm>
          <a:prstGeom prst="rect">
            <a:avLst/>
          </a:prstGeom>
          <a:noFill/>
          <a:ln>
            <a:noFill/>
          </a:ln>
          <a:effectLst>
            <a:outerShdw blurRad="76200" dist="63500" dir="5040000" algn="tl" rotWithShape="0">
              <a:srgbClr val="000000">
                <a:alpha val="41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753347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92000"/>
                <a:satMod val="200000"/>
                <a:lumMod val="128000"/>
              </a:schemeClr>
            </a:gs>
            <a:gs pos="50000">
              <a:schemeClr val="bg2">
                <a:shade val="100000"/>
                <a:hueMod val="100000"/>
                <a:satMod val="110000"/>
                <a:lumMod val="130000"/>
              </a:schemeClr>
            </a:gs>
            <a:gs pos="100000">
              <a:schemeClr val="bg2">
                <a:shade val="78000"/>
                <a:hueMod val="118000"/>
                <a:satMod val="120000"/>
                <a:lumMod val="69000"/>
              </a:schemeClr>
            </a:gs>
          </a:gsLst>
          <a:lin ang="2520000" scaled="0"/>
        </a:gradFill>
        <a:effectLst/>
      </p:bgPr>
    </p:bg>
    <p:spTree>
      <p:nvGrpSpPr>
        <p:cNvPr id="1" name=""/>
        <p:cNvGrpSpPr/>
        <p:nvPr/>
      </p:nvGrpSpPr>
      <p:grpSpPr>
        <a:xfrm>
          <a:off x="0" y="0"/>
          <a:ext cx="0" cy="0"/>
          <a:chOff x="0" y="0"/>
          <a:chExt cx="0" cy="0"/>
        </a:xfrm>
      </p:grpSpPr>
      <p:pic>
        <p:nvPicPr>
          <p:cNvPr id="4103" name="Picture 4102">
            <a:extLst>
              <a:ext uri="{FF2B5EF4-FFF2-40B4-BE49-F238E27FC236}">
                <a16:creationId xmlns:a16="http://schemas.microsoft.com/office/drawing/2014/main" id="{9B9C2B48-3899-4B1D-B526-C35DFD16BC0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4105" name="Picture 4104">
            <a:extLst>
              <a:ext uri="{FF2B5EF4-FFF2-40B4-BE49-F238E27FC236}">
                <a16:creationId xmlns:a16="http://schemas.microsoft.com/office/drawing/2014/main" id="{7B1BCBEC-C5E7-469F-92CF-05506BB6E22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4107" name="Picture 4106">
            <a:extLst>
              <a:ext uri="{FF2B5EF4-FFF2-40B4-BE49-F238E27FC236}">
                <a16:creationId xmlns:a16="http://schemas.microsoft.com/office/drawing/2014/main" id="{2A078177-9A72-44C2-BDC1-C1F346162BF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4109" name="Rectangle 4108">
            <a:extLst>
              <a:ext uri="{FF2B5EF4-FFF2-40B4-BE49-F238E27FC236}">
                <a16:creationId xmlns:a16="http://schemas.microsoft.com/office/drawing/2014/main" id="{D1ECADA1-6568-4D5A-A631-CFD8768936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111" name="Rectangle 4110">
            <a:extLst>
              <a:ext uri="{FF2B5EF4-FFF2-40B4-BE49-F238E27FC236}">
                <a16:creationId xmlns:a16="http://schemas.microsoft.com/office/drawing/2014/main" id="{681D3C41-CC87-4DF9-A716-CDF0E23D21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4113" name="Rectangle 4112">
            <a:extLst>
              <a:ext uri="{FF2B5EF4-FFF2-40B4-BE49-F238E27FC236}">
                <a16:creationId xmlns:a16="http://schemas.microsoft.com/office/drawing/2014/main" id="{8DCA3673-CDE4-40C5-9FA8-F89874CFBA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115" name="Picture 4114">
            <a:extLst>
              <a:ext uri="{FF2B5EF4-FFF2-40B4-BE49-F238E27FC236}">
                <a16:creationId xmlns:a16="http://schemas.microsoft.com/office/drawing/2014/main" id="{95756E8F-499C-4533-BBE8-309C3E8D985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sp>
        <p:nvSpPr>
          <p:cNvPr id="4117" name="Rectangle 4116">
            <a:extLst>
              <a:ext uri="{FF2B5EF4-FFF2-40B4-BE49-F238E27FC236}">
                <a16:creationId xmlns:a16="http://schemas.microsoft.com/office/drawing/2014/main" id="{0FFFD040-32A9-4D2B-86CA-599D030A41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19" name="Rectangle 4118">
            <a:extLst>
              <a:ext uri="{FF2B5EF4-FFF2-40B4-BE49-F238E27FC236}">
                <a16:creationId xmlns:a16="http://schemas.microsoft.com/office/drawing/2014/main" id="{863205CA-B7FF-4C25-A4C8-3BBBCE19D9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777DDE7-F259-0996-212E-014F0F048F09}"/>
              </a:ext>
            </a:extLst>
          </p:cNvPr>
          <p:cNvSpPr>
            <a:spLocks noGrp="1"/>
          </p:cNvSpPr>
          <p:nvPr>
            <p:ph type="title"/>
          </p:nvPr>
        </p:nvSpPr>
        <p:spPr>
          <a:xfrm>
            <a:off x="680321" y="753228"/>
            <a:ext cx="4136123" cy="1080938"/>
          </a:xfrm>
        </p:spPr>
        <p:txBody>
          <a:bodyPr vert="horz" lIns="91440" tIns="45720" rIns="91440" bIns="45720" rtlCol="0" anchor="ctr">
            <a:normAutofit/>
          </a:bodyPr>
          <a:lstStyle/>
          <a:p>
            <a:r>
              <a:rPr lang="en-US" sz="2400" dirty="0"/>
              <a:t>The Analysis Contd.</a:t>
            </a:r>
          </a:p>
        </p:txBody>
      </p:sp>
      <p:pic>
        <p:nvPicPr>
          <p:cNvPr id="4121" name="Picture 4120">
            <a:extLst>
              <a:ext uri="{FF2B5EF4-FFF2-40B4-BE49-F238E27FC236}">
                <a16:creationId xmlns:a16="http://schemas.microsoft.com/office/drawing/2014/main" id="{306E3F32-3C1A-4B6E-AF26-8A15A788560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26F1A02A-FF60-3E17-FDD8-B1EF8477F3B0}"/>
              </a:ext>
            </a:extLst>
          </p:cNvPr>
          <p:cNvSpPr>
            <a:spLocks noGrp="1"/>
          </p:cNvSpPr>
          <p:nvPr>
            <p:ph sz="half" idx="1"/>
          </p:nvPr>
        </p:nvSpPr>
        <p:spPr>
          <a:xfrm>
            <a:off x="680321" y="2336873"/>
            <a:ext cx="3656289" cy="3599316"/>
          </a:xfrm>
        </p:spPr>
        <p:txBody>
          <a:bodyPr vert="horz" lIns="91440" tIns="45720" rIns="91440" bIns="45720" rtlCol="0">
            <a:normAutofit/>
          </a:bodyPr>
          <a:lstStyle/>
          <a:p>
            <a:r>
              <a:rPr lang="en-US" sz="1800" b="0" i="0" u="none" strike="noStrike" dirty="0">
                <a:solidFill>
                  <a:srgbClr val="000000"/>
                </a:solidFill>
                <a:effectLst/>
                <a:latin typeface="Times New Roman" panose="02020603050405020304" pitchFamily="18" charset="0"/>
              </a:rPr>
              <a:t> It seems to be a near direct relationship between the number of casual users and the number of users using the service.</a:t>
            </a:r>
          </a:p>
          <a:p>
            <a:r>
              <a:rPr lang="en-US" sz="1800" b="0" i="0" u="none" strike="noStrike" dirty="0">
                <a:solidFill>
                  <a:srgbClr val="000000"/>
                </a:solidFill>
                <a:effectLst/>
                <a:latin typeface="Times New Roman" panose="02020603050405020304" pitchFamily="18" charset="0"/>
              </a:rPr>
              <a:t> This can infer casuals are starting to convert to members and are growing up into the summer.</a:t>
            </a:r>
          </a:p>
          <a:p>
            <a:r>
              <a:rPr lang="en-US" sz="1800" b="0" i="0" u="none" strike="noStrike" dirty="0">
                <a:solidFill>
                  <a:srgbClr val="000000"/>
                </a:solidFill>
                <a:effectLst/>
                <a:latin typeface="Times New Roman" panose="02020603050405020304" pitchFamily="18" charset="0"/>
              </a:rPr>
              <a:t>Things start to level off into the winter months and stay steady until it approaches springtime.</a:t>
            </a:r>
            <a:endParaRPr lang="en-US" sz="1400" dirty="0"/>
          </a:p>
        </p:txBody>
      </p:sp>
      <p:pic>
        <p:nvPicPr>
          <p:cNvPr id="4098" name="Picture 2">
            <a:extLst>
              <a:ext uri="{FF2B5EF4-FFF2-40B4-BE49-F238E27FC236}">
                <a16:creationId xmlns:a16="http://schemas.microsoft.com/office/drawing/2014/main" id="{48B25A80-86B1-F0F2-621C-218B705EE262}"/>
              </a:ext>
            </a:extLst>
          </p:cNvPr>
          <p:cNvPicPr>
            <a:picLocks noGrp="1" noChangeAspect="1" noChangeArrowheads="1"/>
          </p:cNvPicPr>
          <p:nvPr>
            <p:ph sz="half" idx="2"/>
          </p:nvPr>
        </p:nvPicPr>
        <p:blipFill>
          <a:blip r:embed="rId5">
            <a:extLst>
              <a:ext uri="{28A0092B-C50C-407E-A947-70E740481C1C}">
                <a14:useLocalDpi xmlns:a14="http://schemas.microsoft.com/office/drawing/2010/main" val="0"/>
              </a:ext>
            </a:extLst>
          </a:blip>
          <a:stretch>
            <a:fillRect/>
          </a:stretch>
        </p:blipFill>
        <p:spPr bwMode="auto">
          <a:xfrm>
            <a:off x="5276090" y="811493"/>
            <a:ext cx="6269479" cy="5235014"/>
          </a:xfrm>
          <a:prstGeom prst="rect">
            <a:avLst/>
          </a:prstGeom>
          <a:noFill/>
          <a:ln>
            <a:noFill/>
          </a:ln>
          <a:effectLst>
            <a:outerShdw blurRad="76200" dist="63500" dir="5040000" algn="tl" rotWithShape="0">
              <a:srgbClr val="000000">
                <a:alpha val="41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229178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92000"/>
                <a:satMod val="200000"/>
                <a:lumMod val="128000"/>
              </a:schemeClr>
            </a:gs>
            <a:gs pos="50000">
              <a:schemeClr val="bg2">
                <a:shade val="100000"/>
                <a:hueMod val="100000"/>
                <a:satMod val="110000"/>
                <a:lumMod val="130000"/>
              </a:schemeClr>
            </a:gs>
            <a:gs pos="100000">
              <a:schemeClr val="bg2">
                <a:shade val="78000"/>
                <a:hueMod val="118000"/>
                <a:satMod val="120000"/>
                <a:lumMod val="69000"/>
              </a:schemeClr>
            </a:gs>
          </a:gsLst>
          <a:lin ang="2520000" scaled="0"/>
        </a:gradFill>
        <a:effectLst/>
      </p:bgPr>
    </p:bg>
    <p:spTree>
      <p:nvGrpSpPr>
        <p:cNvPr id="1" name=""/>
        <p:cNvGrpSpPr/>
        <p:nvPr/>
      </p:nvGrpSpPr>
      <p:grpSpPr>
        <a:xfrm>
          <a:off x="0" y="0"/>
          <a:ext cx="0" cy="0"/>
          <a:chOff x="0" y="0"/>
          <a:chExt cx="0" cy="0"/>
        </a:xfrm>
      </p:grpSpPr>
      <p:pic>
        <p:nvPicPr>
          <p:cNvPr id="5127" name="Picture 5126">
            <a:extLst>
              <a:ext uri="{FF2B5EF4-FFF2-40B4-BE49-F238E27FC236}">
                <a16:creationId xmlns:a16="http://schemas.microsoft.com/office/drawing/2014/main" id="{9B9C2B48-3899-4B1D-B526-C35DFD16BC0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5129" name="Picture 5128">
            <a:extLst>
              <a:ext uri="{FF2B5EF4-FFF2-40B4-BE49-F238E27FC236}">
                <a16:creationId xmlns:a16="http://schemas.microsoft.com/office/drawing/2014/main" id="{7B1BCBEC-C5E7-469F-92CF-05506BB6E22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5131" name="Picture 5130">
            <a:extLst>
              <a:ext uri="{FF2B5EF4-FFF2-40B4-BE49-F238E27FC236}">
                <a16:creationId xmlns:a16="http://schemas.microsoft.com/office/drawing/2014/main" id="{2A078177-9A72-44C2-BDC1-C1F346162BF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5133" name="Rectangle 5132">
            <a:extLst>
              <a:ext uri="{FF2B5EF4-FFF2-40B4-BE49-F238E27FC236}">
                <a16:creationId xmlns:a16="http://schemas.microsoft.com/office/drawing/2014/main" id="{D1ECADA1-6568-4D5A-A631-CFD8768936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135" name="Rectangle 5134">
            <a:extLst>
              <a:ext uri="{FF2B5EF4-FFF2-40B4-BE49-F238E27FC236}">
                <a16:creationId xmlns:a16="http://schemas.microsoft.com/office/drawing/2014/main" id="{681D3C41-CC87-4DF9-A716-CDF0E23D21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5137" name="Rectangle 5136">
            <a:extLst>
              <a:ext uri="{FF2B5EF4-FFF2-40B4-BE49-F238E27FC236}">
                <a16:creationId xmlns:a16="http://schemas.microsoft.com/office/drawing/2014/main" id="{1395ACAC-577D-4FAD-955D-280C3D104A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39" name="Picture 5138">
            <a:extLst>
              <a:ext uri="{FF2B5EF4-FFF2-40B4-BE49-F238E27FC236}">
                <a16:creationId xmlns:a16="http://schemas.microsoft.com/office/drawing/2014/main" id="{E228037F-2EF2-4A1A-8D1D-D08F2C98AD6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sp>
        <p:nvSpPr>
          <p:cNvPr id="5141" name="Rectangle 5140">
            <a:extLst>
              <a:ext uri="{FF2B5EF4-FFF2-40B4-BE49-F238E27FC236}">
                <a16:creationId xmlns:a16="http://schemas.microsoft.com/office/drawing/2014/main" id="{0AB11C2E-6CA2-4822-BF14-C1C9A6BC6C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43" name="Rectangle 5142">
            <a:extLst>
              <a:ext uri="{FF2B5EF4-FFF2-40B4-BE49-F238E27FC236}">
                <a16:creationId xmlns:a16="http://schemas.microsoft.com/office/drawing/2014/main" id="{38B3A2B2-7BBB-4E52-8C30-BE2A6F346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CC6A6912-AD26-C474-DAB1-610896DA7954}"/>
              </a:ext>
            </a:extLst>
          </p:cNvPr>
          <p:cNvSpPr>
            <a:spLocks noGrp="1"/>
          </p:cNvSpPr>
          <p:nvPr>
            <p:ph type="title"/>
          </p:nvPr>
        </p:nvSpPr>
        <p:spPr>
          <a:xfrm>
            <a:off x="680321" y="753228"/>
            <a:ext cx="4136123" cy="1080938"/>
          </a:xfrm>
        </p:spPr>
        <p:txBody>
          <a:bodyPr vert="horz" lIns="91440" tIns="45720" rIns="91440" bIns="45720" rtlCol="0" anchor="ctr">
            <a:normAutofit/>
          </a:bodyPr>
          <a:lstStyle/>
          <a:p>
            <a:r>
              <a:rPr lang="en-US" sz="2400" dirty="0"/>
              <a:t>The Analysis Contd.</a:t>
            </a:r>
          </a:p>
        </p:txBody>
      </p:sp>
      <p:pic>
        <p:nvPicPr>
          <p:cNvPr id="5145" name="Picture 5144">
            <a:extLst>
              <a:ext uri="{FF2B5EF4-FFF2-40B4-BE49-F238E27FC236}">
                <a16:creationId xmlns:a16="http://schemas.microsoft.com/office/drawing/2014/main" id="{FFF756FE-278B-4106-BB2E-DB87CF02DFB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D810B3AE-FE15-3D2B-D03A-898491144381}"/>
              </a:ext>
            </a:extLst>
          </p:cNvPr>
          <p:cNvSpPr>
            <a:spLocks noGrp="1"/>
          </p:cNvSpPr>
          <p:nvPr>
            <p:ph sz="half" idx="1"/>
          </p:nvPr>
        </p:nvSpPr>
        <p:spPr>
          <a:xfrm>
            <a:off x="680321" y="2336873"/>
            <a:ext cx="3656289" cy="3599316"/>
          </a:xfrm>
        </p:spPr>
        <p:txBody>
          <a:bodyPr vert="horz" lIns="91440" tIns="45720" rIns="91440" bIns="45720" rtlCol="0">
            <a:normAutofit/>
          </a:bodyPr>
          <a:lstStyle/>
          <a:p>
            <a:r>
              <a:rPr lang="en-US" sz="1800" b="0" i="0" u="none" strike="noStrike" dirty="0">
                <a:solidFill>
                  <a:srgbClr val="000000"/>
                </a:solidFill>
                <a:effectLst/>
                <a:latin typeface="Times New Roman" panose="02020603050405020304" pitchFamily="18" charset="0"/>
              </a:rPr>
              <a:t>Averages like to be around the 15-minute mark with things going up or down due to various reasons.</a:t>
            </a:r>
          </a:p>
          <a:p>
            <a:r>
              <a:rPr lang="en-US" sz="1800" b="0" i="0" u="none" strike="noStrike" dirty="0">
                <a:solidFill>
                  <a:srgbClr val="000000"/>
                </a:solidFill>
                <a:effectLst/>
                <a:latin typeface="Times New Roman" panose="02020603050405020304" pitchFamily="18" charset="0"/>
              </a:rPr>
              <a:t>As time gets closer to March, more people like to ride longer and while it continue to level off after that point.</a:t>
            </a:r>
            <a:endParaRPr lang="en-US" sz="1400" dirty="0"/>
          </a:p>
        </p:txBody>
      </p:sp>
      <p:sp>
        <p:nvSpPr>
          <p:cNvPr id="5147" name="Rectangle 5146">
            <a:extLst>
              <a:ext uri="{FF2B5EF4-FFF2-40B4-BE49-F238E27FC236}">
                <a16:creationId xmlns:a16="http://schemas.microsoft.com/office/drawing/2014/main" id="{09D6A950-3339-40EB-8972-64F44542D3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76090" y="642795"/>
            <a:ext cx="6272654" cy="5575126"/>
          </a:xfrm>
          <a:prstGeom prst="rect">
            <a:avLst/>
          </a:prstGeom>
          <a:solidFill>
            <a:schemeClr val="tx1"/>
          </a:solidFill>
          <a:ln>
            <a:noFill/>
          </a:ln>
          <a:effectLst>
            <a:outerShdw blurRad="76200" dist="63500" dir="5040000" algn="t" rotWithShape="0">
              <a:prstClr val="black">
                <a:alpha val="4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22" name="Picture 2">
            <a:extLst>
              <a:ext uri="{FF2B5EF4-FFF2-40B4-BE49-F238E27FC236}">
                <a16:creationId xmlns:a16="http://schemas.microsoft.com/office/drawing/2014/main" id="{C3CA84DD-B986-6C62-3310-B1D0A68898CA}"/>
              </a:ext>
            </a:extLst>
          </p:cNvPr>
          <p:cNvPicPr>
            <a:picLocks noGrp="1" noChangeAspect="1" noChangeArrowheads="1"/>
          </p:cNvPicPr>
          <p:nvPr>
            <p:ph sz="half" idx="2"/>
          </p:nvPr>
        </p:nvPicPr>
        <p:blipFill>
          <a:blip r:embed="rId5">
            <a:extLst>
              <a:ext uri="{28A0092B-C50C-407E-A947-70E740481C1C}">
                <a14:useLocalDpi xmlns:a14="http://schemas.microsoft.com/office/drawing/2010/main" val="0"/>
              </a:ext>
            </a:extLst>
          </a:blip>
          <a:stretch>
            <a:fillRect/>
          </a:stretch>
        </p:blipFill>
        <p:spPr bwMode="auto">
          <a:xfrm>
            <a:off x="5670863" y="955591"/>
            <a:ext cx="5473711" cy="4940024"/>
          </a:xfrm>
          <a:prstGeom prst="rect">
            <a:avLst/>
          </a:prstGeom>
          <a:noFill/>
          <a:ln>
            <a:noFill/>
          </a:ln>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04179939"/>
      </p:ext>
    </p:extLst>
  </p:cSld>
  <p:clrMapOvr>
    <a:masterClrMapping/>
  </p:clrMapOvr>
</p:sld>
</file>

<file path=ppt/theme/theme1.xml><?xml version="1.0" encoding="utf-8"?>
<a:theme xmlns:a="http://schemas.openxmlformats.org/drawingml/2006/main" name="Berlin">
  <a:themeElements>
    <a:clrScheme name="Berlin">
      <a:dk1>
        <a:sysClr val="windowText" lastClr="000000"/>
      </a:dk1>
      <a:lt1>
        <a:sysClr val="window" lastClr="FFFFFF"/>
      </a:lt1>
      <a:dk2>
        <a:srgbClr val="1F8094"/>
      </a:dk2>
      <a:lt2>
        <a:srgbClr val="E7E6E6"/>
      </a:lt2>
      <a:accent1>
        <a:srgbClr val="39CDE7"/>
      </a:accent1>
      <a:accent2>
        <a:srgbClr val="60DE72"/>
      </a:accent2>
      <a:accent3>
        <a:srgbClr val="DDCC64"/>
      </a:accent3>
      <a:accent4>
        <a:srgbClr val="F49D50"/>
      </a:accent4>
      <a:accent5>
        <a:srgbClr val="E44951"/>
      </a:accent5>
      <a:accent6>
        <a:srgbClr val="D666F9"/>
      </a:accent6>
      <a:hlink>
        <a:srgbClr val="4BF7ED"/>
      </a:hlink>
      <a:folHlink>
        <a:srgbClr val="95E9F4"/>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92000"/>
                <a:satMod val="200000"/>
                <a:lumMod val="128000"/>
              </a:schemeClr>
            </a:gs>
            <a:gs pos="50000">
              <a:schemeClr val="phClr">
                <a:shade val="100000"/>
                <a:hueMod val="100000"/>
                <a:satMod val="110000"/>
                <a:lumMod val="130000"/>
              </a:schemeClr>
            </a:gs>
            <a:gs pos="100000">
              <a:schemeClr val="phClr">
                <a:shade val="78000"/>
                <a:hueMod val="118000"/>
                <a:satMod val="12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7DC10E3-4FF5-456B-A359-A0F378C1E5F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A913FBCD-4DF7-4ECF-9257-7B99D5499325}">
  <ds:schemaRefs>
    <ds:schemaRef ds:uri="http://schemas.microsoft.com/sharepoint/v3/contenttype/forms"/>
  </ds:schemaRefs>
</ds:datastoreItem>
</file>

<file path=customXml/itemProps2.xml><?xml version="1.0" encoding="utf-8"?>
<ds:datastoreItem xmlns:ds="http://schemas.openxmlformats.org/officeDocument/2006/customXml" ds:itemID="{3E14B9E1-7F97-4662-8FB1-AC5A81D5A1F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E0B8658-DE86-42E1-9D01-970FE6B6ABA5}">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TM04033917[[fn=Berlin]]</Template>
  <TotalTime>2076</TotalTime>
  <Words>896</Words>
  <Application>Microsoft Office PowerPoint</Application>
  <PresentationFormat>Widescreen</PresentationFormat>
  <Paragraphs>59</Paragraphs>
  <Slides>15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Times New Roman</vt:lpstr>
      <vt:lpstr>Trebuchet MS</vt:lpstr>
      <vt:lpstr>Berlin</vt:lpstr>
      <vt:lpstr>Cyclistic Data Analysis Case Study</vt:lpstr>
      <vt:lpstr>What is Cyclistic?</vt:lpstr>
      <vt:lpstr>Purpose of Analysis</vt:lpstr>
      <vt:lpstr>The Data</vt:lpstr>
      <vt:lpstr>The Analysis</vt:lpstr>
      <vt:lpstr>The Analysis Contd. </vt:lpstr>
      <vt:lpstr>The Analysis Contd.</vt:lpstr>
      <vt:lpstr>The Analysis Contd.</vt:lpstr>
      <vt:lpstr>The Analysis Contd.</vt:lpstr>
      <vt:lpstr>The Gameplan</vt:lpstr>
      <vt:lpstr>Questions Revisited</vt:lpstr>
      <vt:lpstr>Questions Revisited</vt:lpstr>
      <vt:lpstr>Questions Revisited</vt:lpstr>
      <vt:lpstr>Conclusions</vt:lpstr>
      <vt:lpstr>Thank you for Listening!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Cyclistic Data Analysis Case Study</dc:title>
  <dc:creator>Prince</dc:creator>
  <cp:lastModifiedBy>Prince</cp:lastModifiedBy>
  <cp:revision>2</cp:revision>
  <dcterms:created xsi:type="dcterms:W3CDTF">2023-02-25T15:50:31Z</dcterms:created>
  <dcterms:modified xsi:type="dcterms:W3CDTF">2023-02-27T02:27:03Z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